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0" r:id="rId1"/>
  </p:sldMasterIdLst>
  <p:handoutMasterIdLst>
    <p:handoutMasterId r:id="rId9"/>
  </p:handoutMasterIdLst>
  <p:sldIdLst>
    <p:sldId id="269" r:id="rId2"/>
    <p:sldId id="260" r:id="rId3"/>
    <p:sldId id="263" r:id="rId4"/>
    <p:sldId id="264" r:id="rId5"/>
    <p:sldId id="265" r:id="rId6"/>
    <p:sldId id="267" r:id="rId7"/>
    <p:sldId id="268" r:id="rId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CBE8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1" d="100"/>
          <a:sy n="61" d="100"/>
        </p:scale>
        <p:origin x="97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FB008768-3183-44A6-9C86-E744F770517E}" type="datetimeFigureOut">
              <a:rPr lang="en-US" smtClean="0"/>
              <a:t>11/11/2020</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EB81F869-20A5-42BB-9086-A1399DCBF31A}" type="slidenum">
              <a:rPr lang="en-US" smtClean="0"/>
              <a:t>‹#›</a:t>
            </a:fld>
            <a:endParaRPr lang="en-US"/>
          </a:p>
        </p:txBody>
      </p:sp>
    </p:spTree>
    <p:extLst>
      <p:ext uri="{BB962C8B-B14F-4D97-AF65-F5344CB8AC3E}">
        <p14:creationId xmlns:p14="http://schemas.microsoft.com/office/powerpoint/2010/main" val="154714794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ED5E04E5-B685-4F52-975D-77776A675AFB}" type="datetimeFigureOut">
              <a:rPr lang="en-US" smtClean="0"/>
              <a:t>11/11/2020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0C4F9A-0B22-4F4A-9888-8CD1E58A4A39}" type="slidenum">
              <a:rPr lang="en-US" smtClean="0"/>
              <a:t>‹#›</a:t>
            </a:fld>
            <a:endParaRPr lang="en-US"/>
          </a:p>
        </p:txBody>
      </p:sp>
    </p:spTree>
    <p:extLst>
      <p:ext uri="{BB962C8B-B14F-4D97-AF65-F5344CB8AC3E}">
        <p14:creationId xmlns:p14="http://schemas.microsoft.com/office/powerpoint/2010/main" val="6547216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D5E04E5-B685-4F52-975D-77776A675AFB}" type="datetimeFigureOut">
              <a:rPr lang="en-US" smtClean="0"/>
              <a:t>11/11/2020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0C4F9A-0B22-4F4A-9888-8CD1E58A4A39}" type="slidenum">
              <a:rPr lang="en-US" smtClean="0"/>
              <a:t>‹#›</a:t>
            </a:fld>
            <a:endParaRPr lang="en-US"/>
          </a:p>
        </p:txBody>
      </p:sp>
    </p:spTree>
    <p:extLst>
      <p:ext uri="{BB962C8B-B14F-4D97-AF65-F5344CB8AC3E}">
        <p14:creationId xmlns:p14="http://schemas.microsoft.com/office/powerpoint/2010/main" val="20725778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D5E04E5-B685-4F52-975D-77776A675AFB}" type="datetimeFigureOut">
              <a:rPr lang="en-US" smtClean="0"/>
              <a:t>11/11/2020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0C4F9A-0B22-4F4A-9888-8CD1E58A4A39}" type="slidenum">
              <a:rPr lang="en-US" smtClean="0"/>
              <a:t>‹#›</a:t>
            </a:fld>
            <a:endParaRPr lang="en-US"/>
          </a:p>
        </p:txBody>
      </p:sp>
    </p:spTree>
    <p:extLst>
      <p:ext uri="{BB962C8B-B14F-4D97-AF65-F5344CB8AC3E}">
        <p14:creationId xmlns:p14="http://schemas.microsoft.com/office/powerpoint/2010/main" val="33491800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D5E04E5-B685-4F52-975D-77776A675AFB}" type="datetimeFigureOut">
              <a:rPr lang="en-US" smtClean="0"/>
              <a:t>11/11/2020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0C4F9A-0B22-4F4A-9888-8CD1E58A4A39}" type="slidenum">
              <a:rPr lang="en-US" smtClean="0"/>
              <a:t>‹#›</a:t>
            </a:fld>
            <a:endParaRPr lang="en-US"/>
          </a:p>
        </p:txBody>
      </p:sp>
    </p:spTree>
    <p:extLst>
      <p:ext uri="{BB962C8B-B14F-4D97-AF65-F5344CB8AC3E}">
        <p14:creationId xmlns:p14="http://schemas.microsoft.com/office/powerpoint/2010/main" val="10939369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D5E04E5-B685-4F52-975D-77776A675AFB}" type="datetimeFigureOut">
              <a:rPr lang="en-US" smtClean="0"/>
              <a:t>11/11/2020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0C4F9A-0B22-4F4A-9888-8CD1E58A4A39}" type="slidenum">
              <a:rPr lang="en-US" smtClean="0"/>
              <a:t>‹#›</a:t>
            </a:fld>
            <a:endParaRPr lang="en-US"/>
          </a:p>
        </p:txBody>
      </p:sp>
    </p:spTree>
    <p:extLst>
      <p:ext uri="{BB962C8B-B14F-4D97-AF65-F5344CB8AC3E}">
        <p14:creationId xmlns:p14="http://schemas.microsoft.com/office/powerpoint/2010/main" val="7755350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D5E04E5-B685-4F52-975D-77776A675AFB}" type="datetimeFigureOut">
              <a:rPr lang="en-US" smtClean="0"/>
              <a:t>11/11/2020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0C4F9A-0B22-4F4A-9888-8CD1E58A4A39}" type="slidenum">
              <a:rPr lang="en-US" smtClean="0"/>
              <a:t>‹#›</a:t>
            </a:fld>
            <a:endParaRPr lang="en-US"/>
          </a:p>
        </p:txBody>
      </p:sp>
    </p:spTree>
    <p:extLst>
      <p:ext uri="{BB962C8B-B14F-4D97-AF65-F5344CB8AC3E}">
        <p14:creationId xmlns:p14="http://schemas.microsoft.com/office/powerpoint/2010/main" val="3828646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D5E04E5-B685-4F52-975D-77776A675AFB}" type="datetimeFigureOut">
              <a:rPr lang="en-US" smtClean="0"/>
              <a:t>11/11/2020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50C4F9A-0B22-4F4A-9888-8CD1E58A4A39}" type="slidenum">
              <a:rPr lang="en-US" smtClean="0"/>
              <a:t>‹#›</a:t>
            </a:fld>
            <a:endParaRPr lang="en-US"/>
          </a:p>
        </p:txBody>
      </p:sp>
    </p:spTree>
    <p:extLst>
      <p:ext uri="{BB962C8B-B14F-4D97-AF65-F5344CB8AC3E}">
        <p14:creationId xmlns:p14="http://schemas.microsoft.com/office/powerpoint/2010/main" val="846579466"/>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D5E04E5-B685-4F52-975D-77776A675AFB}" type="datetimeFigureOut">
              <a:rPr lang="en-US" smtClean="0"/>
              <a:t>11/11/2020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50C4F9A-0B22-4F4A-9888-8CD1E58A4A39}" type="slidenum">
              <a:rPr lang="en-US" smtClean="0"/>
              <a:t>‹#›</a:t>
            </a:fld>
            <a:endParaRPr lang="en-US"/>
          </a:p>
        </p:txBody>
      </p:sp>
    </p:spTree>
    <p:extLst>
      <p:ext uri="{BB962C8B-B14F-4D97-AF65-F5344CB8AC3E}">
        <p14:creationId xmlns:p14="http://schemas.microsoft.com/office/powerpoint/2010/main" val="15787107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5E04E5-B685-4F52-975D-77776A675AFB}" type="datetimeFigureOut">
              <a:rPr lang="en-US" smtClean="0"/>
              <a:t>11/11/2020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50C4F9A-0B22-4F4A-9888-8CD1E58A4A39}" type="slidenum">
              <a:rPr lang="en-US" smtClean="0"/>
              <a:t>‹#›</a:t>
            </a:fld>
            <a:endParaRPr lang="en-US"/>
          </a:p>
        </p:txBody>
      </p:sp>
    </p:spTree>
    <p:extLst>
      <p:ext uri="{BB962C8B-B14F-4D97-AF65-F5344CB8AC3E}">
        <p14:creationId xmlns:p14="http://schemas.microsoft.com/office/powerpoint/2010/main" val="1253729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ED5E04E5-B685-4F52-975D-77776A675AFB}" type="datetimeFigureOut">
              <a:rPr lang="en-US" smtClean="0"/>
              <a:t>11/11/2020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0C4F9A-0B22-4F4A-9888-8CD1E58A4A39}" type="slidenum">
              <a:rPr lang="en-US" smtClean="0"/>
              <a:t>‹#›</a:t>
            </a:fld>
            <a:endParaRPr lang="en-US"/>
          </a:p>
        </p:txBody>
      </p:sp>
    </p:spTree>
    <p:extLst>
      <p:ext uri="{BB962C8B-B14F-4D97-AF65-F5344CB8AC3E}">
        <p14:creationId xmlns:p14="http://schemas.microsoft.com/office/powerpoint/2010/main" val="2471659260"/>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ED5E04E5-B685-4F52-975D-77776A675AFB}" type="datetimeFigureOut">
              <a:rPr lang="en-US" smtClean="0"/>
              <a:t>11/11/2020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0C4F9A-0B22-4F4A-9888-8CD1E58A4A39}" type="slidenum">
              <a:rPr lang="en-US" smtClean="0"/>
              <a:t>‹#›</a:t>
            </a:fld>
            <a:endParaRPr lang="en-US"/>
          </a:p>
        </p:txBody>
      </p:sp>
    </p:spTree>
    <p:extLst>
      <p:ext uri="{BB962C8B-B14F-4D97-AF65-F5344CB8AC3E}">
        <p14:creationId xmlns:p14="http://schemas.microsoft.com/office/powerpoint/2010/main" val="6976022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ED5E04E5-B685-4F52-975D-77776A675AFB}" type="datetimeFigureOut">
              <a:rPr lang="en-US" smtClean="0"/>
              <a:t>11/11/2020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50C4F9A-0B22-4F4A-9888-8CD1E58A4A39}" type="slidenum">
              <a:rPr lang="en-US" smtClean="0"/>
              <a:t>‹#›</a:t>
            </a:fld>
            <a:endParaRPr lang="en-US"/>
          </a:p>
        </p:txBody>
      </p:sp>
    </p:spTree>
    <p:extLst>
      <p:ext uri="{BB962C8B-B14F-4D97-AF65-F5344CB8AC3E}">
        <p14:creationId xmlns:p14="http://schemas.microsoft.com/office/powerpoint/2010/main" val="2585078682"/>
      </p:ext>
    </p:extLst>
  </p:cSld>
  <p:clrMap bg1="lt1" tx1="dk1" bg2="lt2" tx2="dk2" accent1="accent1" accent2="accent2" accent3="accent3" accent4="accent4" accent5="accent5" accent6="accent6" hlink="hlink" folHlink="folHlink"/>
  <p:sldLayoutIdLst>
    <p:sldLayoutId id="2147483821" r:id="rId1"/>
    <p:sldLayoutId id="2147483822" r:id="rId2"/>
    <p:sldLayoutId id="2147483823" r:id="rId3"/>
    <p:sldLayoutId id="2147483824" r:id="rId4"/>
    <p:sldLayoutId id="2147483825" r:id="rId5"/>
    <p:sldLayoutId id="2147483826" r:id="rId6"/>
    <p:sldLayoutId id="2147483827" r:id="rId7"/>
    <p:sldLayoutId id="2147483828" r:id="rId8"/>
    <p:sldLayoutId id="2147483829" r:id="rId9"/>
    <p:sldLayoutId id="2147483830" r:id="rId10"/>
    <p:sldLayoutId id="214748383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000" b="1" dirty="0">
                <a:solidFill>
                  <a:schemeClr val="accent5"/>
                </a:solidFill>
                <a:latin typeface="Bahnschrift" panose="020B0502040204020203" pitchFamily="34" charset="0"/>
              </a:rPr>
              <a:t>Dean and CEO Expectations of Department Chairs </a:t>
            </a:r>
            <a:br>
              <a:rPr lang="en-US" sz="4000" b="1" dirty="0">
                <a:solidFill>
                  <a:schemeClr val="accent5"/>
                </a:solidFill>
                <a:latin typeface="Bahnschrift" panose="020B0502040204020203" pitchFamily="34" charset="0"/>
              </a:rPr>
            </a:br>
            <a:endParaRPr lang="en-US" sz="4000" b="1" dirty="0">
              <a:solidFill>
                <a:schemeClr val="accent5"/>
              </a:solidFill>
              <a:latin typeface="Bahnschrift" panose="020B0502040204020203" pitchFamily="34" charset="0"/>
            </a:endParaRPr>
          </a:p>
        </p:txBody>
      </p:sp>
      <p:sp>
        <p:nvSpPr>
          <p:cNvPr id="3" name="Subtitle 2"/>
          <p:cNvSpPr>
            <a:spLocks noGrp="1"/>
          </p:cNvSpPr>
          <p:nvPr>
            <p:ph type="subTitle" idx="1"/>
          </p:nvPr>
        </p:nvSpPr>
        <p:spPr/>
        <p:txBody>
          <a:bodyPr>
            <a:normAutofit fontScale="92500" lnSpcReduction="10000"/>
          </a:bodyPr>
          <a:lstStyle/>
          <a:p>
            <a:pPr algn="l"/>
            <a:r>
              <a:rPr lang="en-US" sz="2000" dirty="0">
                <a:solidFill>
                  <a:schemeClr val="accent5"/>
                </a:solidFill>
                <a:latin typeface="Bahnschrift" panose="020B0502040204020203" pitchFamily="34" charset="0"/>
              </a:rPr>
              <a:t>Steven Zweig, MD, MSPH </a:t>
            </a:r>
          </a:p>
          <a:p>
            <a:pPr algn="l"/>
            <a:r>
              <a:rPr lang="en-US" sz="2000" dirty="0">
                <a:solidFill>
                  <a:schemeClr val="accent5"/>
                </a:solidFill>
                <a:latin typeface="Bahnschrift" panose="020B0502040204020203" pitchFamily="34" charset="0"/>
              </a:rPr>
              <a:t>Interim Dean University of Missouri School of Medicine </a:t>
            </a:r>
          </a:p>
          <a:p>
            <a:pPr algn="l"/>
            <a:r>
              <a:rPr lang="en-US" sz="2000" dirty="0">
                <a:solidFill>
                  <a:schemeClr val="accent5"/>
                </a:solidFill>
                <a:latin typeface="Bahnschrift" panose="020B0502040204020203" pitchFamily="34" charset="0"/>
              </a:rPr>
              <a:t>Professor, Family and Community Medicine </a:t>
            </a:r>
          </a:p>
          <a:p>
            <a:pPr algn="l"/>
            <a:br>
              <a:rPr lang="en-US" sz="2000" dirty="0">
                <a:solidFill>
                  <a:schemeClr val="accent5"/>
                </a:solidFill>
                <a:latin typeface="Bahnschrift" panose="020B0502040204020203" pitchFamily="34" charset="0"/>
              </a:rPr>
            </a:br>
            <a:r>
              <a:rPr lang="en-US" sz="2000" dirty="0">
                <a:solidFill>
                  <a:schemeClr val="accent5"/>
                </a:solidFill>
                <a:latin typeface="Bahnschrift" panose="020B0502040204020203" pitchFamily="34" charset="0"/>
              </a:rPr>
              <a:t>February 2020 ADFM Annual Conference Breakfast Session</a:t>
            </a:r>
          </a:p>
        </p:txBody>
      </p:sp>
    </p:spTree>
    <p:extLst>
      <p:ext uri="{BB962C8B-B14F-4D97-AF65-F5344CB8AC3E}">
        <p14:creationId xmlns:p14="http://schemas.microsoft.com/office/powerpoint/2010/main" val="17994833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15362-4CD2-4DE3-B699-B1AB8A7DE922}"/>
              </a:ext>
            </a:extLst>
          </p:cNvPr>
          <p:cNvSpPr>
            <a:spLocks noGrp="1"/>
          </p:cNvSpPr>
          <p:nvPr>
            <p:ph type="title"/>
          </p:nvPr>
        </p:nvSpPr>
        <p:spPr>
          <a:xfrm>
            <a:off x="628650" y="174285"/>
            <a:ext cx="7886700" cy="1036265"/>
          </a:xfrm>
        </p:spPr>
        <p:txBody>
          <a:bodyPr>
            <a:normAutofit/>
          </a:bodyPr>
          <a:lstStyle/>
          <a:p>
            <a:pPr algn="ctr"/>
            <a:r>
              <a:rPr lang="en-US" sz="4800" b="1" dirty="0">
                <a:solidFill>
                  <a:schemeClr val="accent1">
                    <a:lumMod val="75000"/>
                  </a:schemeClr>
                </a:solidFill>
                <a:latin typeface="Bahnschrift" panose="020B0502040204020203" pitchFamily="34" charset="0"/>
              </a:rPr>
              <a:t>Administrative structures </a:t>
            </a:r>
          </a:p>
        </p:txBody>
      </p:sp>
      <p:sp>
        <p:nvSpPr>
          <p:cNvPr id="3" name="Content Placeholder 2">
            <a:extLst>
              <a:ext uri="{FF2B5EF4-FFF2-40B4-BE49-F238E27FC236}">
                <a16:creationId xmlns:a16="http://schemas.microsoft.com/office/drawing/2014/main" id="{970D2135-74F2-45BC-A5C3-3AC65659B7AC}"/>
              </a:ext>
            </a:extLst>
          </p:cNvPr>
          <p:cNvSpPr>
            <a:spLocks noGrp="1"/>
          </p:cNvSpPr>
          <p:nvPr>
            <p:ph idx="4294967295"/>
          </p:nvPr>
        </p:nvSpPr>
        <p:spPr>
          <a:xfrm>
            <a:off x="0" y="2227263"/>
            <a:ext cx="7886700" cy="3262312"/>
          </a:xfrm>
        </p:spPr>
        <p:txBody>
          <a:bodyPr/>
          <a:lstStyle/>
          <a:p>
            <a:pPr marL="0" indent="0">
              <a:buNone/>
            </a:pPr>
            <a:r>
              <a:rPr lang="en-US" dirty="0"/>
              <a:t> </a:t>
            </a:r>
          </a:p>
        </p:txBody>
      </p:sp>
      <p:sp>
        <p:nvSpPr>
          <p:cNvPr id="4" name="TextBox 3">
            <a:extLst>
              <a:ext uri="{FF2B5EF4-FFF2-40B4-BE49-F238E27FC236}">
                <a16:creationId xmlns:a16="http://schemas.microsoft.com/office/drawing/2014/main" id="{0F081C22-B38A-44F4-9EC9-6B73A146063E}"/>
              </a:ext>
            </a:extLst>
          </p:cNvPr>
          <p:cNvSpPr txBox="1"/>
          <p:nvPr/>
        </p:nvSpPr>
        <p:spPr>
          <a:xfrm>
            <a:off x="802270" y="6192792"/>
            <a:ext cx="6930102" cy="300082"/>
          </a:xfrm>
          <a:prstGeom prst="rect">
            <a:avLst/>
          </a:prstGeom>
          <a:noFill/>
        </p:spPr>
        <p:txBody>
          <a:bodyPr wrap="none" rtlCol="0">
            <a:spAutoFit/>
          </a:bodyPr>
          <a:lstStyle/>
          <a:p>
            <a:pPr algn="ctr"/>
            <a:r>
              <a:rPr lang="en-US" sz="1350" dirty="0" err="1">
                <a:solidFill>
                  <a:schemeClr val="accent1">
                    <a:lumMod val="75000"/>
                  </a:schemeClr>
                </a:solidFill>
                <a:latin typeface="Bahnschrift" panose="020B0502040204020203" pitchFamily="34" charset="0"/>
              </a:rPr>
              <a:t>Pelligrino</a:t>
            </a:r>
            <a:r>
              <a:rPr lang="en-US" sz="1350" dirty="0">
                <a:solidFill>
                  <a:schemeClr val="accent1">
                    <a:lumMod val="75000"/>
                  </a:schemeClr>
                </a:solidFill>
                <a:latin typeface="Bahnschrift" panose="020B0502040204020203" pitchFamily="34" charset="0"/>
              </a:rPr>
              <a:t>, et al. Governance of Academic Health Centers. </a:t>
            </a:r>
            <a:r>
              <a:rPr lang="en-US" sz="1350" i="1" dirty="0">
                <a:solidFill>
                  <a:schemeClr val="accent1">
                    <a:lumMod val="75000"/>
                  </a:schemeClr>
                </a:solidFill>
                <a:latin typeface="Bahnschrift" panose="020B0502040204020203" pitchFamily="34" charset="0"/>
              </a:rPr>
              <a:t>Academic Medicine </a:t>
            </a:r>
            <a:r>
              <a:rPr lang="en-US" sz="1350" dirty="0">
                <a:solidFill>
                  <a:schemeClr val="accent1">
                    <a:lumMod val="75000"/>
                  </a:schemeClr>
                </a:solidFill>
                <a:latin typeface="Bahnschrift" panose="020B0502040204020203" pitchFamily="34" charset="0"/>
              </a:rPr>
              <a:t>2019;94:12-16</a:t>
            </a:r>
          </a:p>
        </p:txBody>
      </p:sp>
      <p:pic>
        <p:nvPicPr>
          <p:cNvPr id="5" name="Picture Placeholder 1" descr="Figure 2">
            <a:extLst>
              <a:ext uri="{FF2B5EF4-FFF2-40B4-BE49-F238E27FC236}">
                <a16:creationId xmlns:a16="http://schemas.microsoft.com/office/drawing/2014/main" id="{21EECC83-7DBD-447E-96B8-179536F778E3}"/>
              </a:ext>
            </a:extLst>
          </p:cNvPr>
          <p:cNvPicPr>
            <a:picLocks noChangeAspect="1"/>
          </p:cNvPicPr>
          <p:nvPr/>
        </p:nvPicPr>
        <p:blipFill>
          <a:blip r:embed="rId2"/>
          <a:stretch>
            <a:fillRect/>
          </a:stretch>
        </p:blipFill>
        <p:spPr>
          <a:xfrm>
            <a:off x="146283" y="1210550"/>
            <a:ext cx="8863245" cy="4858555"/>
          </a:xfrm>
          <a:prstGeom prst="rect">
            <a:avLst/>
          </a:prstGeom>
        </p:spPr>
      </p:pic>
    </p:spTree>
    <p:extLst>
      <p:ext uri="{BB962C8B-B14F-4D97-AF65-F5344CB8AC3E}">
        <p14:creationId xmlns:p14="http://schemas.microsoft.com/office/powerpoint/2010/main" val="24194543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F8F632-543D-47DB-AB6D-D0FB2B3461D4}"/>
              </a:ext>
            </a:extLst>
          </p:cNvPr>
          <p:cNvSpPr>
            <a:spLocks noGrp="1"/>
          </p:cNvSpPr>
          <p:nvPr>
            <p:ph type="title"/>
          </p:nvPr>
        </p:nvSpPr>
        <p:spPr/>
        <p:txBody>
          <a:bodyPr>
            <a:normAutofit/>
          </a:bodyPr>
          <a:lstStyle/>
          <a:p>
            <a:pPr algn="ctr"/>
            <a:r>
              <a:rPr lang="en-US" sz="4000" b="1" dirty="0">
                <a:solidFill>
                  <a:schemeClr val="accent1">
                    <a:lumMod val="75000"/>
                  </a:schemeClr>
                </a:solidFill>
                <a:latin typeface="Bahnschrift" panose="020B0502040204020203" pitchFamily="34" charset="0"/>
              </a:rPr>
              <a:t>Expectations of CEOs and Deans </a:t>
            </a:r>
            <a:br>
              <a:rPr lang="en-US" sz="4000" b="1" dirty="0">
                <a:solidFill>
                  <a:schemeClr val="accent1">
                    <a:lumMod val="75000"/>
                  </a:schemeClr>
                </a:solidFill>
                <a:latin typeface="Bahnschrift" panose="020B0502040204020203" pitchFamily="34" charset="0"/>
              </a:rPr>
            </a:br>
            <a:r>
              <a:rPr lang="en-US" sz="4000" b="1" dirty="0">
                <a:solidFill>
                  <a:schemeClr val="accent1">
                    <a:lumMod val="75000"/>
                  </a:schemeClr>
                </a:solidFill>
                <a:latin typeface="Bahnschrift" panose="020B0502040204020203" pitchFamily="34" charset="0"/>
              </a:rPr>
              <a:t>of clinical department chairs</a:t>
            </a:r>
          </a:p>
        </p:txBody>
      </p:sp>
      <p:sp>
        <p:nvSpPr>
          <p:cNvPr id="3" name="Content Placeholder 2">
            <a:extLst>
              <a:ext uri="{FF2B5EF4-FFF2-40B4-BE49-F238E27FC236}">
                <a16:creationId xmlns:a16="http://schemas.microsoft.com/office/drawing/2014/main" id="{D22D53FB-2639-4D6E-A54F-67344B7550FA}"/>
              </a:ext>
            </a:extLst>
          </p:cNvPr>
          <p:cNvSpPr>
            <a:spLocks noGrp="1"/>
          </p:cNvSpPr>
          <p:nvPr>
            <p:ph idx="1"/>
          </p:nvPr>
        </p:nvSpPr>
        <p:spPr>
          <a:xfrm>
            <a:off x="448237" y="1990164"/>
            <a:ext cx="8758518" cy="4670611"/>
          </a:xfrm>
        </p:spPr>
        <p:txBody>
          <a:bodyPr>
            <a:normAutofit/>
          </a:bodyPr>
          <a:lstStyle/>
          <a:p>
            <a:r>
              <a:rPr lang="en-US" dirty="0">
                <a:solidFill>
                  <a:schemeClr val="accent1">
                    <a:lumMod val="75000"/>
                  </a:schemeClr>
                </a:solidFill>
                <a:latin typeface="Bahnschrift" panose="020B0502040204020203" pitchFamily="34" charset="0"/>
              </a:rPr>
              <a:t>For all new and ongoing chair positions </a:t>
            </a:r>
          </a:p>
          <a:p>
            <a:pPr lvl="1">
              <a:lnSpc>
                <a:spcPct val="100000"/>
              </a:lnSpc>
              <a:spcBef>
                <a:spcPts val="0"/>
              </a:spcBef>
              <a:spcAft>
                <a:spcPts val="600"/>
              </a:spcAft>
            </a:pPr>
            <a:r>
              <a:rPr lang="en-US" dirty="0">
                <a:solidFill>
                  <a:schemeClr val="accent1">
                    <a:lumMod val="75000"/>
                  </a:schemeClr>
                </a:solidFill>
                <a:latin typeface="Bahnschrift" panose="020B0502040204020203" pitchFamily="34" charset="0"/>
              </a:rPr>
              <a:t>What are the expectations of the leaders? </a:t>
            </a:r>
          </a:p>
          <a:p>
            <a:pPr lvl="1">
              <a:lnSpc>
                <a:spcPct val="100000"/>
              </a:lnSpc>
              <a:spcBef>
                <a:spcPts val="0"/>
              </a:spcBef>
              <a:spcAft>
                <a:spcPts val="600"/>
              </a:spcAft>
            </a:pPr>
            <a:r>
              <a:rPr lang="en-US" dirty="0">
                <a:solidFill>
                  <a:schemeClr val="accent1">
                    <a:lumMod val="75000"/>
                  </a:schemeClr>
                </a:solidFill>
                <a:latin typeface="Bahnschrift" panose="020B0502040204020203" pitchFamily="34" charset="0"/>
              </a:rPr>
              <a:t>Are they aligned? </a:t>
            </a:r>
          </a:p>
          <a:p>
            <a:pPr lvl="1">
              <a:lnSpc>
                <a:spcPct val="100000"/>
              </a:lnSpc>
              <a:spcBef>
                <a:spcPts val="0"/>
              </a:spcBef>
              <a:spcAft>
                <a:spcPts val="600"/>
              </a:spcAft>
            </a:pPr>
            <a:r>
              <a:rPr lang="en-US" dirty="0">
                <a:solidFill>
                  <a:schemeClr val="accent1">
                    <a:lumMod val="75000"/>
                  </a:schemeClr>
                </a:solidFill>
                <a:latin typeface="Bahnschrift" panose="020B0502040204020203" pitchFamily="34" charset="0"/>
              </a:rPr>
              <a:t>Do you have the resources to meet those expectations? </a:t>
            </a:r>
          </a:p>
          <a:p>
            <a:pPr lvl="1">
              <a:lnSpc>
                <a:spcPct val="100000"/>
              </a:lnSpc>
              <a:spcBef>
                <a:spcPts val="0"/>
              </a:spcBef>
              <a:spcAft>
                <a:spcPts val="600"/>
              </a:spcAft>
            </a:pPr>
            <a:r>
              <a:rPr lang="en-US" dirty="0">
                <a:solidFill>
                  <a:schemeClr val="accent1">
                    <a:lumMod val="75000"/>
                  </a:schemeClr>
                </a:solidFill>
                <a:latin typeface="Bahnschrift" panose="020B0502040204020203" pitchFamily="34" charset="0"/>
              </a:rPr>
              <a:t>What can I do to advance the department and meet expectations of Dean/CEO? </a:t>
            </a:r>
          </a:p>
          <a:p>
            <a:pPr lvl="1">
              <a:lnSpc>
                <a:spcPct val="100000"/>
              </a:lnSpc>
              <a:spcBef>
                <a:spcPts val="0"/>
              </a:spcBef>
              <a:spcAft>
                <a:spcPts val="600"/>
              </a:spcAft>
            </a:pPr>
            <a:r>
              <a:rPr lang="en-US" dirty="0">
                <a:solidFill>
                  <a:schemeClr val="accent1">
                    <a:lumMod val="75000"/>
                  </a:schemeClr>
                </a:solidFill>
                <a:latin typeface="Bahnschrift" panose="020B0502040204020203" pitchFamily="34" charset="0"/>
              </a:rPr>
              <a:t>With whom can I align to gain the support required? </a:t>
            </a:r>
          </a:p>
          <a:p>
            <a:pPr lvl="1">
              <a:lnSpc>
                <a:spcPct val="100000"/>
              </a:lnSpc>
              <a:spcBef>
                <a:spcPts val="0"/>
              </a:spcBef>
              <a:spcAft>
                <a:spcPts val="600"/>
              </a:spcAft>
            </a:pPr>
            <a:r>
              <a:rPr lang="en-US" dirty="0">
                <a:solidFill>
                  <a:schemeClr val="accent1">
                    <a:lumMod val="75000"/>
                  </a:schemeClr>
                </a:solidFill>
                <a:latin typeface="Bahnschrift" panose="020B0502040204020203" pitchFamily="34" charset="0"/>
              </a:rPr>
              <a:t>What will help to sustain support from Dean/CEO? </a:t>
            </a:r>
          </a:p>
          <a:p>
            <a:pPr lvl="1">
              <a:lnSpc>
                <a:spcPct val="100000"/>
              </a:lnSpc>
              <a:spcBef>
                <a:spcPts val="0"/>
              </a:spcBef>
              <a:spcAft>
                <a:spcPts val="600"/>
              </a:spcAft>
            </a:pPr>
            <a:r>
              <a:rPr lang="en-US" dirty="0">
                <a:solidFill>
                  <a:schemeClr val="accent1">
                    <a:lumMod val="75000"/>
                  </a:schemeClr>
                </a:solidFill>
                <a:latin typeface="Bahnschrift" panose="020B0502040204020203" pitchFamily="34" charset="0"/>
              </a:rPr>
              <a:t>What are the leadership skills required to achieve expectations? </a:t>
            </a:r>
          </a:p>
          <a:p>
            <a:pPr marL="0" indent="0">
              <a:buNone/>
            </a:pPr>
            <a:endParaRPr lang="en-US" dirty="0">
              <a:solidFill>
                <a:schemeClr val="accent1">
                  <a:lumMod val="75000"/>
                </a:schemeClr>
              </a:solidFill>
              <a:latin typeface="Bahnschrift" panose="020B0502040204020203" pitchFamily="34" charset="0"/>
            </a:endParaRPr>
          </a:p>
          <a:p>
            <a:pPr marL="342900" lvl="1" indent="0">
              <a:buNone/>
            </a:pPr>
            <a:endParaRPr lang="en-US" dirty="0">
              <a:solidFill>
                <a:schemeClr val="accent1">
                  <a:lumMod val="75000"/>
                </a:schemeClr>
              </a:solidFill>
              <a:latin typeface="Bahnschrift" panose="020B0502040204020203" pitchFamily="34" charset="0"/>
            </a:endParaRPr>
          </a:p>
        </p:txBody>
      </p:sp>
    </p:spTree>
    <p:extLst>
      <p:ext uri="{BB962C8B-B14F-4D97-AF65-F5344CB8AC3E}">
        <p14:creationId xmlns:p14="http://schemas.microsoft.com/office/powerpoint/2010/main" val="284150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7E6F56-5F58-4BCC-A93A-572657219B29}"/>
              </a:ext>
            </a:extLst>
          </p:cNvPr>
          <p:cNvSpPr>
            <a:spLocks noGrp="1"/>
          </p:cNvSpPr>
          <p:nvPr>
            <p:ph type="title"/>
          </p:nvPr>
        </p:nvSpPr>
        <p:spPr>
          <a:xfrm>
            <a:off x="412375" y="365126"/>
            <a:ext cx="8310283" cy="1325563"/>
          </a:xfrm>
        </p:spPr>
        <p:txBody>
          <a:bodyPr>
            <a:normAutofit fontScale="90000"/>
          </a:bodyPr>
          <a:lstStyle/>
          <a:p>
            <a:pPr algn="ctr"/>
            <a:r>
              <a:rPr lang="en-US" sz="4800" b="1" dirty="0">
                <a:solidFill>
                  <a:schemeClr val="accent1">
                    <a:lumMod val="75000"/>
                  </a:schemeClr>
                </a:solidFill>
                <a:latin typeface="Bahnschrift" panose="020B0502040204020203" pitchFamily="34" charset="0"/>
              </a:rPr>
              <a:t>Are expectations of Dean </a:t>
            </a:r>
            <a:br>
              <a:rPr lang="en-US" sz="4800" b="1" dirty="0">
                <a:solidFill>
                  <a:schemeClr val="accent1">
                    <a:lumMod val="75000"/>
                  </a:schemeClr>
                </a:solidFill>
                <a:latin typeface="Bahnschrift" panose="020B0502040204020203" pitchFamily="34" charset="0"/>
              </a:rPr>
            </a:br>
            <a:r>
              <a:rPr lang="en-US" sz="4800" b="1" dirty="0">
                <a:solidFill>
                  <a:schemeClr val="accent1">
                    <a:lumMod val="75000"/>
                  </a:schemeClr>
                </a:solidFill>
                <a:latin typeface="Bahnschrift" panose="020B0502040204020203" pitchFamily="34" charset="0"/>
              </a:rPr>
              <a:t>and CEO the same?</a:t>
            </a:r>
          </a:p>
        </p:txBody>
      </p:sp>
      <p:sp>
        <p:nvSpPr>
          <p:cNvPr id="3" name="Content Placeholder 2">
            <a:extLst>
              <a:ext uri="{FF2B5EF4-FFF2-40B4-BE49-F238E27FC236}">
                <a16:creationId xmlns:a16="http://schemas.microsoft.com/office/drawing/2014/main" id="{E1241E56-FB53-4D9E-87B4-099C1D555714}"/>
              </a:ext>
            </a:extLst>
          </p:cNvPr>
          <p:cNvSpPr>
            <a:spLocks noGrp="1"/>
          </p:cNvSpPr>
          <p:nvPr>
            <p:ph idx="1"/>
          </p:nvPr>
        </p:nvSpPr>
        <p:spPr>
          <a:xfrm>
            <a:off x="313763" y="1861018"/>
            <a:ext cx="8507505" cy="4871476"/>
          </a:xfrm>
        </p:spPr>
        <p:txBody>
          <a:bodyPr>
            <a:normAutofit lnSpcReduction="10000"/>
          </a:bodyPr>
          <a:lstStyle/>
          <a:p>
            <a:pPr>
              <a:lnSpc>
                <a:spcPct val="120000"/>
              </a:lnSpc>
              <a:spcBef>
                <a:spcPts val="0"/>
              </a:spcBef>
              <a:spcAft>
                <a:spcPts val="600"/>
              </a:spcAft>
            </a:pPr>
            <a:r>
              <a:rPr lang="en-US" dirty="0">
                <a:solidFill>
                  <a:schemeClr val="accent1">
                    <a:lumMod val="75000"/>
                  </a:schemeClr>
                </a:solidFill>
                <a:latin typeface="Bahnschrift" panose="020B0502040204020203" pitchFamily="34" charset="0"/>
              </a:rPr>
              <a:t>Survey of deans and CEOs at US medical school on the importance of chair performance in six categories (mission prioritization, leadership responsibilities, leadership values, skill sets, barriers to success, and competitive differentiators). </a:t>
            </a:r>
          </a:p>
          <a:p>
            <a:pPr>
              <a:lnSpc>
                <a:spcPct val="120000"/>
              </a:lnSpc>
              <a:spcBef>
                <a:spcPts val="0"/>
              </a:spcBef>
              <a:spcAft>
                <a:spcPts val="600"/>
              </a:spcAft>
            </a:pPr>
            <a:r>
              <a:rPr lang="en-US" u="sng" dirty="0">
                <a:solidFill>
                  <a:schemeClr val="accent5"/>
                </a:solidFill>
                <a:latin typeface="Bahnschrift" panose="020B0502040204020203" pitchFamily="34" charset="0"/>
              </a:rPr>
              <a:t>Past record of successfully achieving goals</a:t>
            </a:r>
            <a:r>
              <a:rPr lang="en-US" b="1" dirty="0">
                <a:solidFill>
                  <a:schemeClr val="accent5"/>
                </a:solidFill>
                <a:latin typeface="Bahnschrift" panose="020B0502040204020203" pitchFamily="34" charset="0"/>
              </a:rPr>
              <a:t> </a:t>
            </a:r>
            <a:r>
              <a:rPr lang="en-US" dirty="0">
                <a:solidFill>
                  <a:schemeClr val="accent5"/>
                </a:solidFill>
                <a:latin typeface="Bahnschrift" panose="020B0502040204020203" pitchFamily="34" charset="0"/>
              </a:rPr>
              <a:t>was most important factor looked for in recruiting new chair – followed by </a:t>
            </a:r>
            <a:r>
              <a:rPr lang="en-US" u="sng" dirty="0">
                <a:solidFill>
                  <a:schemeClr val="accent5"/>
                </a:solidFill>
                <a:latin typeface="Bahnschrift" panose="020B0502040204020203" pitchFamily="34" charset="0"/>
              </a:rPr>
              <a:t>effective communication skills </a:t>
            </a:r>
            <a:r>
              <a:rPr lang="en-US" dirty="0">
                <a:solidFill>
                  <a:schemeClr val="accent5"/>
                </a:solidFill>
                <a:latin typeface="Bahnschrift" panose="020B0502040204020203" pitchFamily="34" charset="0"/>
              </a:rPr>
              <a:t>and </a:t>
            </a:r>
            <a:r>
              <a:rPr lang="en-US" u="sng" dirty="0">
                <a:solidFill>
                  <a:schemeClr val="accent5"/>
                </a:solidFill>
                <a:latin typeface="Bahnschrift" panose="020B0502040204020203" pitchFamily="34" charset="0"/>
              </a:rPr>
              <a:t>fit with institutional culture</a:t>
            </a:r>
            <a:r>
              <a:rPr lang="en-US" dirty="0">
                <a:solidFill>
                  <a:schemeClr val="accent5"/>
                </a:solidFill>
                <a:latin typeface="Bahnschrift" panose="020B0502040204020203" pitchFamily="34" charset="0"/>
              </a:rPr>
              <a:t>. </a:t>
            </a:r>
          </a:p>
          <a:p>
            <a:pPr>
              <a:lnSpc>
                <a:spcPct val="120000"/>
              </a:lnSpc>
              <a:spcBef>
                <a:spcPts val="0"/>
              </a:spcBef>
              <a:spcAft>
                <a:spcPts val="600"/>
              </a:spcAft>
            </a:pPr>
            <a:r>
              <a:rPr lang="en-US" dirty="0">
                <a:solidFill>
                  <a:schemeClr val="accent5"/>
                </a:solidFill>
                <a:latin typeface="Bahnschrift" panose="020B0502040204020203" pitchFamily="34" charset="0"/>
              </a:rPr>
              <a:t>Both thought </a:t>
            </a:r>
            <a:r>
              <a:rPr lang="en-US" u="sng" dirty="0">
                <a:solidFill>
                  <a:schemeClr val="accent5"/>
                </a:solidFill>
                <a:latin typeface="Bahnschrift" panose="020B0502040204020203" pitchFamily="34" charset="0"/>
              </a:rPr>
              <a:t>failure to hold faculty accountable </a:t>
            </a:r>
            <a:r>
              <a:rPr lang="en-US" dirty="0">
                <a:solidFill>
                  <a:schemeClr val="accent5"/>
                </a:solidFill>
                <a:latin typeface="Bahnschrift" panose="020B0502040204020203" pitchFamily="34" charset="0"/>
              </a:rPr>
              <a:t>was biggest barrier to success, followed by </a:t>
            </a:r>
            <a:r>
              <a:rPr lang="en-US" u="sng" dirty="0">
                <a:solidFill>
                  <a:schemeClr val="accent5"/>
                </a:solidFill>
                <a:latin typeface="Bahnschrift" panose="020B0502040204020203" pitchFamily="34" charset="0"/>
              </a:rPr>
              <a:t>poor execution </a:t>
            </a:r>
            <a:r>
              <a:rPr lang="en-US" dirty="0">
                <a:solidFill>
                  <a:schemeClr val="accent5"/>
                </a:solidFill>
                <a:latin typeface="Bahnschrift" panose="020B0502040204020203" pitchFamily="34" charset="0"/>
              </a:rPr>
              <a:t>and </a:t>
            </a:r>
            <a:r>
              <a:rPr lang="en-US" u="sng" dirty="0">
                <a:solidFill>
                  <a:schemeClr val="accent5"/>
                </a:solidFill>
                <a:latin typeface="Bahnschrift" panose="020B0502040204020203" pitchFamily="34" charset="0"/>
              </a:rPr>
              <a:t>ineffective communication</a:t>
            </a:r>
            <a:r>
              <a:rPr lang="en-US" dirty="0">
                <a:solidFill>
                  <a:schemeClr val="accent5"/>
                </a:solidFill>
                <a:latin typeface="Bahnschrift" panose="020B0502040204020203" pitchFamily="34" charset="0"/>
              </a:rPr>
              <a:t>. </a:t>
            </a:r>
          </a:p>
          <a:p>
            <a:pPr>
              <a:lnSpc>
                <a:spcPct val="120000"/>
              </a:lnSpc>
              <a:spcBef>
                <a:spcPts val="0"/>
              </a:spcBef>
              <a:spcAft>
                <a:spcPts val="600"/>
              </a:spcAft>
            </a:pPr>
            <a:r>
              <a:rPr lang="en-US" dirty="0">
                <a:solidFill>
                  <a:schemeClr val="accent5"/>
                </a:solidFill>
                <a:latin typeface="Bahnschrift" panose="020B0502040204020203" pitchFamily="34" charset="0"/>
              </a:rPr>
              <a:t>Both agree that </a:t>
            </a:r>
            <a:r>
              <a:rPr lang="en-US" u="sng" dirty="0">
                <a:solidFill>
                  <a:schemeClr val="accent5"/>
                </a:solidFill>
                <a:latin typeface="Bahnschrift" panose="020B0502040204020203" pitchFamily="34" charset="0"/>
              </a:rPr>
              <a:t>establishing trust was first priority </a:t>
            </a:r>
            <a:r>
              <a:rPr lang="en-US" dirty="0">
                <a:solidFill>
                  <a:schemeClr val="accent5"/>
                </a:solidFill>
                <a:latin typeface="Bahnschrift" panose="020B0502040204020203" pitchFamily="34" charset="0"/>
              </a:rPr>
              <a:t>of new department chair. </a:t>
            </a:r>
          </a:p>
          <a:p>
            <a:pPr lvl="1"/>
            <a:r>
              <a:rPr lang="en-US" sz="1600" dirty="0" err="1">
                <a:solidFill>
                  <a:schemeClr val="accent1">
                    <a:lumMod val="75000"/>
                  </a:schemeClr>
                </a:solidFill>
                <a:latin typeface="Bahnschrift" panose="020B0502040204020203" pitchFamily="34" charset="0"/>
              </a:rPr>
              <a:t>Souba</a:t>
            </a:r>
            <a:r>
              <a:rPr lang="en-US" sz="1600" dirty="0">
                <a:solidFill>
                  <a:schemeClr val="accent1">
                    <a:lumMod val="75000"/>
                  </a:schemeClr>
                </a:solidFill>
                <a:latin typeface="Bahnschrift" panose="020B0502040204020203" pitchFamily="34" charset="0"/>
              </a:rPr>
              <a:t> W et al. </a:t>
            </a:r>
            <a:r>
              <a:rPr lang="en-US" sz="1600" i="1" dirty="0">
                <a:solidFill>
                  <a:schemeClr val="accent1">
                    <a:lumMod val="75000"/>
                  </a:schemeClr>
                </a:solidFill>
                <a:latin typeface="Bahnschrift" panose="020B0502040204020203" pitchFamily="34" charset="0"/>
              </a:rPr>
              <a:t>Academic Medicine </a:t>
            </a:r>
            <a:r>
              <a:rPr lang="en-US" sz="1600" dirty="0">
                <a:solidFill>
                  <a:schemeClr val="accent1">
                    <a:lumMod val="75000"/>
                  </a:schemeClr>
                </a:solidFill>
                <a:latin typeface="Bahnschrift" panose="020B0502040204020203" pitchFamily="34" charset="0"/>
              </a:rPr>
              <a:t>2011;86:974-981</a:t>
            </a:r>
          </a:p>
        </p:txBody>
      </p:sp>
    </p:spTree>
    <p:extLst>
      <p:ext uri="{BB962C8B-B14F-4D97-AF65-F5344CB8AC3E}">
        <p14:creationId xmlns:p14="http://schemas.microsoft.com/office/powerpoint/2010/main" val="18310688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6A9199D-D948-4ED0-A370-0C85AAE42F91}"/>
              </a:ext>
            </a:extLst>
          </p:cNvPr>
          <p:cNvSpPr>
            <a:spLocks noGrp="1"/>
          </p:cNvSpPr>
          <p:nvPr>
            <p:ph type="title"/>
          </p:nvPr>
        </p:nvSpPr>
        <p:spPr>
          <a:xfrm>
            <a:off x="493059" y="365126"/>
            <a:ext cx="8184776" cy="1325563"/>
          </a:xfrm>
        </p:spPr>
        <p:txBody>
          <a:bodyPr>
            <a:normAutofit/>
          </a:bodyPr>
          <a:lstStyle/>
          <a:p>
            <a:pPr algn="ctr"/>
            <a:r>
              <a:rPr lang="en-US" b="1" dirty="0">
                <a:solidFill>
                  <a:schemeClr val="accent1">
                    <a:lumMod val="75000"/>
                  </a:schemeClr>
                </a:solidFill>
                <a:latin typeface="Bahnschrift" panose="020B0502040204020203" pitchFamily="34" charset="0"/>
              </a:rPr>
              <a:t>Differences in Deans’ and CEOs’ rating of chair characteristics </a:t>
            </a:r>
          </a:p>
        </p:txBody>
      </p:sp>
      <p:graphicFrame>
        <p:nvGraphicFramePr>
          <p:cNvPr id="5" name="Table 4">
            <a:extLst>
              <a:ext uri="{FF2B5EF4-FFF2-40B4-BE49-F238E27FC236}">
                <a16:creationId xmlns:a16="http://schemas.microsoft.com/office/drawing/2014/main" id="{41AA86CC-7BCB-42BC-BE86-7D726D850555}"/>
              </a:ext>
            </a:extLst>
          </p:cNvPr>
          <p:cNvGraphicFramePr>
            <a:graphicFrameLocks noGrp="1"/>
          </p:cNvGraphicFramePr>
          <p:nvPr>
            <p:extLst>
              <p:ext uri="{D42A27DB-BD31-4B8C-83A1-F6EECF244321}">
                <p14:modId xmlns:p14="http://schemas.microsoft.com/office/powerpoint/2010/main" val="1607795705"/>
              </p:ext>
            </p:extLst>
          </p:nvPr>
        </p:nvGraphicFramePr>
        <p:xfrm>
          <a:off x="188259" y="1819835"/>
          <a:ext cx="8875059" cy="4849905"/>
        </p:xfrm>
        <a:graphic>
          <a:graphicData uri="http://schemas.openxmlformats.org/drawingml/2006/table">
            <a:tbl>
              <a:tblPr firstRow="1" bandRow="1">
                <a:tableStyleId>{5C22544A-7EE6-4342-B048-85BDC9FD1C3A}</a:tableStyleId>
              </a:tblPr>
              <a:tblGrid>
                <a:gridCol w="3024865">
                  <a:extLst>
                    <a:ext uri="{9D8B030D-6E8A-4147-A177-3AD203B41FA5}">
                      <a16:colId xmlns:a16="http://schemas.microsoft.com/office/drawing/2014/main" val="411204468"/>
                    </a:ext>
                  </a:extLst>
                </a:gridCol>
                <a:gridCol w="2920562">
                  <a:extLst>
                    <a:ext uri="{9D8B030D-6E8A-4147-A177-3AD203B41FA5}">
                      <a16:colId xmlns:a16="http://schemas.microsoft.com/office/drawing/2014/main" val="2828936087"/>
                    </a:ext>
                  </a:extLst>
                </a:gridCol>
                <a:gridCol w="2929632">
                  <a:extLst>
                    <a:ext uri="{9D8B030D-6E8A-4147-A177-3AD203B41FA5}">
                      <a16:colId xmlns:a16="http://schemas.microsoft.com/office/drawing/2014/main" val="3026059408"/>
                    </a:ext>
                  </a:extLst>
                </a:gridCol>
              </a:tblGrid>
              <a:tr h="561909">
                <a:tc>
                  <a:txBody>
                    <a:bodyPr/>
                    <a:lstStyle/>
                    <a:p>
                      <a:pPr algn="ctr"/>
                      <a:r>
                        <a:rPr lang="en-US" sz="2000" dirty="0"/>
                        <a:t>CHARACTERISTIC</a:t>
                      </a:r>
                    </a:p>
                  </a:txBody>
                  <a:tcPr marL="68580" marR="68580" marT="34290" marB="34290"/>
                </a:tc>
                <a:tc>
                  <a:txBody>
                    <a:bodyPr/>
                    <a:lstStyle/>
                    <a:p>
                      <a:pPr algn="ctr"/>
                      <a:r>
                        <a:rPr lang="en-US" sz="2000" dirty="0"/>
                        <a:t>DEAN</a:t>
                      </a:r>
                      <a:r>
                        <a:rPr lang="en-US" sz="1050" dirty="0"/>
                        <a:t> </a:t>
                      </a:r>
                    </a:p>
                  </a:txBody>
                  <a:tcPr marL="68580" marR="68580" marT="34290" marB="34290"/>
                </a:tc>
                <a:tc>
                  <a:txBody>
                    <a:bodyPr/>
                    <a:lstStyle/>
                    <a:p>
                      <a:pPr algn="ctr"/>
                      <a:r>
                        <a:rPr lang="en-US" sz="2000" dirty="0"/>
                        <a:t>CEO</a:t>
                      </a:r>
                    </a:p>
                  </a:txBody>
                  <a:tcPr marL="68580" marR="68580" marT="34290" marB="34290"/>
                </a:tc>
                <a:extLst>
                  <a:ext uri="{0D108BD9-81ED-4DB2-BD59-A6C34878D82A}">
                    <a16:rowId xmlns:a16="http://schemas.microsoft.com/office/drawing/2014/main" val="3994968537"/>
                  </a:ext>
                </a:extLst>
              </a:tr>
              <a:tr h="649318">
                <a:tc>
                  <a:txBody>
                    <a:bodyPr/>
                    <a:lstStyle/>
                    <a:p>
                      <a:r>
                        <a:rPr lang="en-US" sz="2000" dirty="0"/>
                        <a:t>Mission</a:t>
                      </a:r>
                      <a:r>
                        <a:rPr lang="en-US" sz="1050" dirty="0"/>
                        <a:t> </a:t>
                      </a:r>
                    </a:p>
                  </a:txBody>
                  <a:tcPr marL="68580" marR="68580" marT="34290" marB="34290"/>
                </a:tc>
                <a:tc>
                  <a:txBody>
                    <a:bodyPr/>
                    <a:lstStyle/>
                    <a:p>
                      <a:endParaRPr lang="en-US" sz="1050"/>
                    </a:p>
                  </a:txBody>
                  <a:tcPr marL="68580" marR="68580" marT="34290" marB="34290"/>
                </a:tc>
                <a:tc>
                  <a:txBody>
                    <a:bodyPr/>
                    <a:lstStyle/>
                    <a:p>
                      <a:r>
                        <a:rPr lang="en-US" sz="1050" dirty="0"/>
                        <a:t>    </a:t>
                      </a:r>
                      <a:r>
                        <a:rPr lang="en-US" sz="2000" dirty="0"/>
                        <a:t>Patient care </a:t>
                      </a:r>
                    </a:p>
                  </a:txBody>
                  <a:tcPr marL="68580" marR="68580" marT="34290" marB="34290"/>
                </a:tc>
                <a:extLst>
                  <a:ext uri="{0D108BD9-81ED-4DB2-BD59-A6C34878D82A}">
                    <a16:rowId xmlns:a16="http://schemas.microsoft.com/office/drawing/2014/main" val="2390496026"/>
                  </a:ext>
                </a:extLst>
              </a:tr>
              <a:tr h="74297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Leadership responsibilities</a:t>
                      </a:r>
                    </a:p>
                    <a:p>
                      <a:endParaRPr lang="en-US" sz="1050" dirty="0"/>
                    </a:p>
                  </a:txBody>
                  <a:tcPr marL="68580" marR="68580" marT="34290" marB="34290"/>
                </a:tc>
                <a:tc>
                  <a:txBody>
                    <a:bodyPr/>
                    <a:lstStyle/>
                    <a:p>
                      <a:endParaRPr lang="en-US" sz="1050" dirty="0"/>
                    </a:p>
                  </a:txBody>
                  <a:tcPr marL="68580" marR="68580" marT="34290" marB="34290"/>
                </a:tc>
                <a:tc>
                  <a:txBody>
                    <a:bodyPr/>
                    <a:lstStyle/>
                    <a:p>
                      <a:r>
                        <a:rPr lang="en-US" sz="2000" dirty="0"/>
                        <a:t>Ensuring quality </a:t>
                      </a:r>
                    </a:p>
                  </a:txBody>
                  <a:tcPr marL="68580" marR="68580" marT="34290" marB="34290"/>
                </a:tc>
                <a:extLst>
                  <a:ext uri="{0D108BD9-81ED-4DB2-BD59-A6C34878D82A}">
                    <a16:rowId xmlns:a16="http://schemas.microsoft.com/office/drawing/2014/main" val="724618257"/>
                  </a:ext>
                </a:extLst>
              </a:tr>
              <a:tr h="74297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Leadership values </a:t>
                      </a:r>
                    </a:p>
                    <a:p>
                      <a:endParaRPr lang="en-US" sz="1050" dirty="0"/>
                    </a:p>
                  </a:txBody>
                  <a:tcPr marL="68580" marR="68580" marT="34290" marB="34290"/>
                </a:tc>
                <a:tc>
                  <a:txBody>
                    <a:bodyPr/>
                    <a:lstStyle/>
                    <a:p>
                      <a:r>
                        <a:rPr lang="en-US" sz="2000" dirty="0"/>
                        <a:t>Mentoring</a:t>
                      </a:r>
                      <a:r>
                        <a:rPr lang="en-US" sz="1050" dirty="0"/>
                        <a:t> </a:t>
                      </a:r>
                    </a:p>
                  </a:txBody>
                  <a:tcPr marL="68580" marR="68580" marT="34290" marB="34290"/>
                </a:tc>
                <a:tc>
                  <a:txBody>
                    <a:bodyPr/>
                    <a:lstStyle/>
                    <a:p>
                      <a:r>
                        <a:rPr lang="en-US" sz="2000" dirty="0"/>
                        <a:t>Results orientation</a:t>
                      </a:r>
                    </a:p>
                  </a:txBody>
                  <a:tcPr marL="68580" marR="68580" marT="34290" marB="34290"/>
                </a:tc>
                <a:extLst>
                  <a:ext uri="{0D108BD9-81ED-4DB2-BD59-A6C34878D82A}">
                    <a16:rowId xmlns:a16="http://schemas.microsoft.com/office/drawing/2014/main" val="2231628239"/>
                  </a:ext>
                </a:extLst>
              </a:tr>
              <a:tr h="646195">
                <a:tc>
                  <a:txBody>
                    <a:bodyPr/>
                    <a:lstStyle/>
                    <a:p>
                      <a:r>
                        <a:rPr lang="en-US" sz="1050" dirty="0"/>
                        <a:t> </a:t>
                      </a:r>
                      <a:r>
                        <a:rPr lang="en-US" sz="2000" dirty="0"/>
                        <a:t>Barriers to success </a:t>
                      </a:r>
                    </a:p>
                  </a:txBody>
                  <a:tcPr marL="68580" marR="68580" marT="34290" marB="34290"/>
                </a:tc>
                <a:tc>
                  <a:txBody>
                    <a:bodyPr/>
                    <a:lstStyle/>
                    <a:p>
                      <a:r>
                        <a:rPr lang="en-US" sz="2000" dirty="0"/>
                        <a:t>Ineffective mentoring </a:t>
                      </a:r>
                    </a:p>
                  </a:txBody>
                  <a:tcPr marL="68580" marR="68580" marT="34290" marB="34290"/>
                </a:tc>
                <a:tc>
                  <a:txBody>
                    <a:bodyPr/>
                    <a:lstStyle/>
                    <a:p>
                      <a:r>
                        <a:rPr lang="en-US" sz="2000" dirty="0"/>
                        <a:t>Lack of results orientation</a:t>
                      </a:r>
                    </a:p>
                  </a:txBody>
                  <a:tcPr marL="68580" marR="68580" marT="34290" marB="34290"/>
                </a:tc>
                <a:extLst>
                  <a:ext uri="{0D108BD9-81ED-4DB2-BD59-A6C34878D82A}">
                    <a16:rowId xmlns:a16="http://schemas.microsoft.com/office/drawing/2014/main" val="2929580279"/>
                  </a:ext>
                </a:extLst>
              </a:tr>
              <a:tr h="944633">
                <a:tc>
                  <a:txBody>
                    <a:bodyPr/>
                    <a:lstStyle/>
                    <a:p>
                      <a:r>
                        <a:rPr lang="en-US" sz="2000" dirty="0"/>
                        <a:t>Competitive differentiation</a:t>
                      </a:r>
                    </a:p>
                  </a:txBody>
                  <a:tcPr marL="68580" marR="68580" marT="34290" marB="34290"/>
                </a:tc>
                <a:tc>
                  <a:txBody>
                    <a:bodyPr/>
                    <a:lstStyle/>
                    <a:p>
                      <a:r>
                        <a:rPr lang="en-US" sz="1050" dirty="0"/>
                        <a:t> </a:t>
                      </a:r>
                      <a:r>
                        <a:rPr lang="en-US" sz="2000" dirty="0"/>
                        <a:t>Educating future physicians</a:t>
                      </a:r>
                    </a:p>
                  </a:txBody>
                  <a:tcPr marL="68580" marR="68580" marT="34290" marB="34290"/>
                </a:tc>
                <a:tc>
                  <a:txBody>
                    <a:bodyPr/>
                    <a:lstStyle/>
                    <a:p>
                      <a:r>
                        <a:rPr lang="en-US" sz="2000" dirty="0"/>
                        <a:t>Cutting edge technology</a:t>
                      </a:r>
                    </a:p>
                  </a:txBody>
                  <a:tcPr marL="68580" marR="68580" marT="34290" marB="34290"/>
                </a:tc>
                <a:extLst>
                  <a:ext uri="{0D108BD9-81ED-4DB2-BD59-A6C34878D82A}">
                    <a16:rowId xmlns:a16="http://schemas.microsoft.com/office/drawing/2014/main" val="2902216369"/>
                  </a:ext>
                </a:extLst>
              </a:tr>
              <a:tr h="561910">
                <a:tc>
                  <a:txBody>
                    <a:bodyPr/>
                    <a:lstStyle/>
                    <a:p>
                      <a:endParaRPr lang="en-US" sz="1050" dirty="0"/>
                    </a:p>
                  </a:txBody>
                  <a:tcPr marL="68580" marR="68580" marT="34290" marB="34290"/>
                </a:tc>
                <a:tc>
                  <a:txBody>
                    <a:bodyPr/>
                    <a:lstStyle/>
                    <a:p>
                      <a:endParaRPr lang="en-US" sz="1050"/>
                    </a:p>
                  </a:txBody>
                  <a:tcPr marL="68580" marR="68580" marT="34290" marB="34290"/>
                </a:tc>
                <a:tc>
                  <a:txBody>
                    <a:bodyPr/>
                    <a:lstStyle/>
                    <a:p>
                      <a:r>
                        <a:rPr lang="en-US" sz="2000" dirty="0"/>
                        <a:t>High-quality patient care</a:t>
                      </a:r>
                    </a:p>
                  </a:txBody>
                  <a:tcPr marL="68580" marR="68580" marT="34290" marB="34290"/>
                </a:tc>
                <a:extLst>
                  <a:ext uri="{0D108BD9-81ED-4DB2-BD59-A6C34878D82A}">
                    <a16:rowId xmlns:a16="http://schemas.microsoft.com/office/drawing/2014/main" val="1791692719"/>
                  </a:ext>
                </a:extLst>
              </a:tr>
            </a:tbl>
          </a:graphicData>
        </a:graphic>
      </p:graphicFrame>
    </p:spTree>
    <p:extLst>
      <p:ext uri="{BB962C8B-B14F-4D97-AF65-F5344CB8AC3E}">
        <p14:creationId xmlns:p14="http://schemas.microsoft.com/office/powerpoint/2010/main" val="20722724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C484EB-FFFB-4C85-9857-ED64C8F164C9}"/>
              </a:ext>
            </a:extLst>
          </p:cNvPr>
          <p:cNvSpPr>
            <a:spLocks noGrp="1"/>
          </p:cNvSpPr>
          <p:nvPr>
            <p:ph type="title"/>
          </p:nvPr>
        </p:nvSpPr>
        <p:spPr/>
        <p:txBody>
          <a:bodyPr>
            <a:normAutofit fontScale="90000"/>
          </a:bodyPr>
          <a:lstStyle/>
          <a:p>
            <a:pPr algn="ctr"/>
            <a:r>
              <a:rPr lang="en-US" sz="4800" b="1" dirty="0">
                <a:solidFill>
                  <a:schemeClr val="accent1">
                    <a:lumMod val="75000"/>
                  </a:schemeClr>
                </a:solidFill>
                <a:latin typeface="Bahnschrift" panose="020B0502040204020203" pitchFamily="34" charset="0"/>
              </a:rPr>
              <a:t>Roles of the</a:t>
            </a:r>
            <a:br>
              <a:rPr lang="en-US" sz="4800" b="1" dirty="0">
                <a:solidFill>
                  <a:schemeClr val="accent1">
                    <a:lumMod val="75000"/>
                  </a:schemeClr>
                </a:solidFill>
                <a:latin typeface="Bahnschrift" panose="020B0502040204020203" pitchFamily="34" charset="0"/>
              </a:rPr>
            </a:br>
            <a:r>
              <a:rPr lang="en-US" sz="4800" b="1" dirty="0">
                <a:solidFill>
                  <a:schemeClr val="accent1">
                    <a:lumMod val="75000"/>
                  </a:schemeClr>
                </a:solidFill>
                <a:latin typeface="Bahnschrift" panose="020B0502040204020203" pitchFamily="34" charset="0"/>
              </a:rPr>
              <a:t>Clinical Department Chair </a:t>
            </a:r>
          </a:p>
        </p:txBody>
      </p:sp>
      <p:sp>
        <p:nvSpPr>
          <p:cNvPr id="3" name="Content Placeholder 2">
            <a:extLst>
              <a:ext uri="{FF2B5EF4-FFF2-40B4-BE49-F238E27FC236}">
                <a16:creationId xmlns:a16="http://schemas.microsoft.com/office/drawing/2014/main" id="{2F0B7BDB-4B41-4643-98F8-6E9C0924F07A}"/>
              </a:ext>
            </a:extLst>
          </p:cNvPr>
          <p:cNvSpPr>
            <a:spLocks noGrp="1"/>
          </p:cNvSpPr>
          <p:nvPr>
            <p:ph idx="1"/>
          </p:nvPr>
        </p:nvSpPr>
        <p:spPr>
          <a:xfrm>
            <a:off x="443753" y="2034988"/>
            <a:ext cx="8256494" cy="4708897"/>
          </a:xfrm>
        </p:spPr>
        <p:txBody>
          <a:bodyPr>
            <a:normAutofit fontScale="92500" lnSpcReduction="10000"/>
          </a:bodyPr>
          <a:lstStyle/>
          <a:p>
            <a:r>
              <a:rPr lang="en-US" dirty="0">
                <a:solidFill>
                  <a:schemeClr val="accent1">
                    <a:lumMod val="75000"/>
                  </a:schemeClr>
                </a:solidFill>
                <a:latin typeface="Bahnschrift" panose="020B0502040204020203" pitchFamily="34" charset="0"/>
              </a:rPr>
              <a:t>Chair as institutional leader </a:t>
            </a:r>
          </a:p>
          <a:p>
            <a:pPr lvl="1">
              <a:buFont typeface="Courier New" panose="02070309020205020404" pitchFamily="49" charset="0"/>
              <a:buChar char="o"/>
            </a:pPr>
            <a:r>
              <a:rPr lang="en-US" sz="2000" dirty="0">
                <a:solidFill>
                  <a:schemeClr val="accent1">
                    <a:lumMod val="75000"/>
                  </a:schemeClr>
                </a:solidFill>
                <a:latin typeface="Bahnschrift" panose="020B0502040204020203" pitchFamily="34" charset="0"/>
              </a:rPr>
              <a:t>Lead during times of change – we need to be “agile, nimble, and able to outperform competitors.” </a:t>
            </a:r>
          </a:p>
          <a:p>
            <a:pPr lvl="1">
              <a:buFont typeface="Courier New" panose="02070309020205020404" pitchFamily="49" charset="0"/>
              <a:buChar char="o"/>
            </a:pPr>
            <a:r>
              <a:rPr lang="en-US" sz="2000" dirty="0">
                <a:solidFill>
                  <a:schemeClr val="accent1">
                    <a:lumMod val="75000"/>
                  </a:schemeClr>
                </a:solidFill>
                <a:latin typeface="Bahnschrift" panose="020B0502040204020203" pitchFamily="34" charset="0"/>
              </a:rPr>
              <a:t>“Are you only an advocate or are you a responsible leader?” PM </a:t>
            </a:r>
          </a:p>
          <a:p>
            <a:r>
              <a:rPr lang="en-US" dirty="0">
                <a:solidFill>
                  <a:schemeClr val="accent1">
                    <a:lumMod val="75000"/>
                  </a:schemeClr>
                </a:solidFill>
                <a:latin typeface="Bahnschrift" panose="020B0502040204020203" pitchFamily="34" charset="0"/>
              </a:rPr>
              <a:t>Chair as departmental leader and manager </a:t>
            </a:r>
          </a:p>
          <a:p>
            <a:pPr lvl="1">
              <a:buFont typeface="Courier New" panose="02070309020205020404" pitchFamily="49" charset="0"/>
              <a:buChar char="o"/>
            </a:pPr>
            <a:r>
              <a:rPr lang="en-US" sz="2000" dirty="0">
                <a:solidFill>
                  <a:schemeClr val="accent1">
                    <a:lumMod val="75000"/>
                  </a:schemeClr>
                </a:solidFill>
                <a:latin typeface="Bahnschrift" panose="020B0502040204020203" pitchFamily="34" charset="0"/>
              </a:rPr>
              <a:t>Budget, staff, teaching, residency – be a role model </a:t>
            </a:r>
          </a:p>
          <a:p>
            <a:pPr lvl="1">
              <a:buFont typeface="Courier New" panose="02070309020205020404" pitchFamily="49" charset="0"/>
              <a:buChar char="o"/>
            </a:pPr>
            <a:r>
              <a:rPr lang="en-US" sz="2000" dirty="0">
                <a:solidFill>
                  <a:schemeClr val="accent1">
                    <a:lumMod val="75000"/>
                  </a:schemeClr>
                </a:solidFill>
                <a:latin typeface="Bahnschrift" panose="020B0502040204020203" pitchFamily="34" charset="0"/>
              </a:rPr>
              <a:t>But don’t do stuff others can do because there is a lot only you can do </a:t>
            </a:r>
          </a:p>
          <a:p>
            <a:r>
              <a:rPr lang="en-US" dirty="0">
                <a:solidFill>
                  <a:schemeClr val="accent1">
                    <a:lumMod val="75000"/>
                  </a:schemeClr>
                </a:solidFill>
                <a:latin typeface="Bahnschrift" panose="020B0502040204020203" pitchFamily="34" charset="0"/>
              </a:rPr>
              <a:t>Chair as talent development officer </a:t>
            </a:r>
          </a:p>
          <a:p>
            <a:pPr lvl="1">
              <a:buFont typeface="Courier New" panose="02070309020205020404" pitchFamily="49" charset="0"/>
              <a:buChar char="o"/>
            </a:pPr>
            <a:r>
              <a:rPr lang="en-US" sz="2000" dirty="0">
                <a:solidFill>
                  <a:schemeClr val="accent1">
                    <a:lumMod val="75000"/>
                  </a:schemeClr>
                </a:solidFill>
                <a:latin typeface="Bahnschrift" panose="020B0502040204020203" pitchFamily="34" charset="0"/>
              </a:rPr>
              <a:t>Collegiality, coaching, dealing with conflict, staff concerns, recruiting </a:t>
            </a:r>
          </a:p>
          <a:p>
            <a:pPr lvl="1">
              <a:buFont typeface="Courier New" panose="02070309020205020404" pitchFamily="49" charset="0"/>
              <a:buChar char="o"/>
            </a:pPr>
            <a:r>
              <a:rPr lang="en-US" sz="2000" dirty="0">
                <a:solidFill>
                  <a:schemeClr val="accent1">
                    <a:lumMod val="75000"/>
                  </a:schemeClr>
                </a:solidFill>
                <a:latin typeface="Bahnschrift" panose="020B0502040204020203" pitchFamily="34" charset="0"/>
              </a:rPr>
              <a:t>Succession planning – even if you lose people </a:t>
            </a:r>
          </a:p>
          <a:p>
            <a:r>
              <a:rPr lang="en-US" dirty="0">
                <a:solidFill>
                  <a:schemeClr val="accent1">
                    <a:lumMod val="75000"/>
                  </a:schemeClr>
                </a:solidFill>
                <a:latin typeface="Bahnschrift" panose="020B0502040204020203" pitchFamily="34" charset="0"/>
              </a:rPr>
              <a:t>Chair as relationship manager </a:t>
            </a:r>
          </a:p>
          <a:p>
            <a:pPr lvl="1">
              <a:buFont typeface="Courier New" panose="02070309020205020404" pitchFamily="49" charset="0"/>
              <a:buChar char="o"/>
            </a:pPr>
            <a:r>
              <a:rPr lang="en-US" sz="2000" dirty="0">
                <a:solidFill>
                  <a:schemeClr val="accent1">
                    <a:lumMod val="75000"/>
                  </a:schemeClr>
                </a:solidFill>
                <a:latin typeface="Bahnschrift" panose="020B0502040204020203" pitchFamily="34" charset="0"/>
              </a:rPr>
              <a:t>Across departments, institutions, organizations</a:t>
            </a:r>
          </a:p>
          <a:p>
            <a:pPr lvl="1">
              <a:buFont typeface="Courier New" panose="02070309020205020404" pitchFamily="49" charset="0"/>
              <a:buChar char="o"/>
            </a:pPr>
            <a:r>
              <a:rPr lang="en-US" sz="2000" dirty="0">
                <a:solidFill>
                  <a:schemeClr val="accent1">
                    <a:lumMod val="75000"/>
                  </a:schemeClr>
                </a:solidFill>
                <a:latin typeface="Bahnschrift" panose="020B0502040204020203" pitchFamily="34" charset="0"/>
              </a:rPr>
              <a:t>Remember, you will need to </a:t>
            </a:r>
            <a:r>
              <a:rPr lang="en-US" sz="2000" dirty="0">
                <a:solidFill>
                  <a:schemeClr val="accent5"/>
                </a:solidFill>
                <a:latin typeface="Bahnschrift" panose="020B0502040204020203" pitchFamily="34" charset="0"/>
              </a:rPr>
              <a:t>work with person on something else next week</a:t>
            </a:r>
          </a:p>
          <a:p>
            <a:pPr marL="342900" lvl="1" indent="0">
              <a:buNone/>
            </a:pPr>
            <a:endParaRPr lang="en-US" sz="2000" dirty="0">
              <a:solidFill>
                <a:schemeClr val="accent5"/>
              </a:solidFill>
              <a:latin typeface="Bahnschrift" panose="020B0502040204020203" pitchFamily="34" charset="0"/>
            </a:endParaRPr>
          </a:p>
          <a:p>
            <a:pPr marL="342900" lvl="1" indent="0">
              <a:buNone/>
            </a:pPr>
            <a:r>
              <a:rPr lang="en-US" dirty="0">
                <a:solidFill>
                  <a:schemeClr val="accent1">
                    <a:lumMod val="75000"/>
                  </a:schemeClr>
                </a:solidFill>
                <a:latin typeface="Bahnschrift" panose="020B0502040204020203" pitchFamily="34" charset="0"/>
              </a:rPr>
              <a:t>Mallon WT, Grigsby RK. </a:t>
            </a:r>
            <a:r>
              <a:rPr lang="en-US" i="1" dirty="0">
                <a:solidFill>
                  <a:schemeClr val="accent1">
                    <a:lumMod val="75000"/>
                  </a:schemeClr>
                </a:solidFill>
                <a:latin typeface="Bahnschrift" panose="020B0502040204020203" pitchFamily="34" charset="0"/>
              </a:rPr>
              <a:t>Leadership</a:t>
            </a:r>
            <a:r>
              <a:rPr lang="en-US" dirty="0">
                <a:solidFill>
                  <a:schemeClr val="accent1">
                    <a:lumMod val="75000"/>
                  </a:schemeClr>
                </a:solidFill>
                <a:latin typeface="Bahnschrift" panose="020B0502040204020203" pitchFamily="34" charset="0"/>
              </a:rPr>
              <a:t>.  AAMC.  2017. Washington, DC.</a:t>
            </a:r>
          </a:p>
          <a:p>
            <a:pPr marL="342900" lvl="1" indent="0">
              <a:buNone/>
            </a:pPr>
            <a:endParaRPr lang="en-US" dirty="0">
              <a:solidFill>
                <a:schemeClr val="accent5"/>
              </a:solidFill>
              <a:latin typeface="Bahnschrift" panose="020B0502040204020203" pitchFamily="34" charset="0"/>
            </a:endParaRPr>
          </a:p>
        </p:txBody>
      </p:sp>
    </p:spTree>
    <p:extLst>
      <p:ext uri="{BB962C8B-B14F-4D97-AF65-F5344CB8AC3E}">
        <p14:creationId xmlns:p14="http://schemas.microsoft.com/office/powerpoint/2010/main" val="23293582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B9592C-CE66-4F69-AAB3-053179221B85}"/>
              </a:ext>
            </a:extLst>
          </p:cNvPr>
          <p:cNvSpPr>
            <a:spLocks noGrp="1"/>
          </p:cNvSpPr>
          <p:nvPr>
            <p:ph type="title"/>
          </p:nvPr>
        </p:nvSpPr>
        <p:spPr>
          <a:xfrm>
            <a:off x="152400" y="152399"/>
            <a:ext cx="8839200" cy="2124636"/>
          </a:xfrm>
        </p:spPr>
        <p:txBody>
          <a:bodyPr>
            <a:normAutofit/>
          </a:bodyPr>
          <a:lstStyle/>
          <a:p>
            <a:pPr algn="ctr"/>
            <a:r>
              <a:rPr lang="en-US" b="1" dirty="0">
                <a:solidFill>
                  <a:schemeClr val="accent1">
                    <a:lumMod val="75000"/>
                  </a:schemeClr>
                </a:solidFill>
                <a:latin typeface="Bahnschrift" panose="020B0502040204020203" pitchFamily="34" charset="0"/>
              </a:rPr>
              <a:t>Success strategies in dealing </a:t>
            </a:r>
            <a:br>
              <a:rPr lang="en-US" b="1" dirty="0">
                <a:solidFill>
                  <a:schemeClr val="accent1">
                    <a:lumMod val="75000"/>
                  </a:schemeClr>
                </a:solidFill>
                <a:latin typeface="Bahnschrift" panose="020B0502040204020203" pitchFamily="34" charset="0"/>
              </a:rPr>
            </a:br>
            <a:r>
              <a:rPr lang="en-US" b="1" dirty="0">
                <a:solidFill>
                  <a:schemeClr val="accent1">
                    <a:lumMod val="75000"/>
                  </a:schemeClr>
                </a:solidFill>
                <a:latin typeface="Bahnschrift" panose="020B0502040204020203" pitchFamily="34" charset="0"/>
              </a:rPr>
              <a:t>with leadership:</a:t>
            </a:r>
            <a:br>
              <a:rPr lang="en-US" b="1" dirty="0">
                <a:solidFill>
                  <a:schemeClr val="accent1">
                    <a:lumMod val="75000"/>
                  </a:schemeClr>
                </a:solidFill>
                <a:latin typeface="Bahnschrift" panose="020B0502040204020203" pitchFamily="34" charset="0"/>
              </a:rPr>
            </a:br>
            <a:r>
              <a:rPr lang="en-US" b="1" dirty="0">
                <a:solidFill>
                  <a:schemeClr val="accent1">
                    <a:lumMod val="75000"/>
                  </a:schemeClr>
                </a:solidFill>
                <a:latin typeface="Bahnschrift" panose="020B0502040204020203" pitchFamily="34" charset="0"/>
              </a:rPr>
              <a:t>10 things department chairs should do</a:t>
            </a:r>
          </a:p>
        </p:txBody>
      </p:sp>
      <p:sp>
        <p:nvSpPr>
          <p:cNvPr id="3" name="Content Placeholder 2">
            <a:extLst>
              <a:ext uri="{FF2B5EF4-FFF2-40B4-BE49-F238E27FC236}">
                <a16:creationId xmlns:a16="http://schemas.microsoft.com/office/drawing/2014/main" id="{89076BC9-7DBA-416E-A8D2-3CD2070254D1}"/>
              </a:ext>
            </a:extLst>
          </p:cNvPr>
          <p:cNvSpPr>
            <a:spLocks noGrp="1"/>
          </p:cNvSpPr>
          <p:nvPr>
            <p:ph idx="1"/>
          </p:nvPr>
        </p:nvSpPr>
        <p:spPr>
          <a:xfrm>
            <a:off x="600635" y="2438401"/>
            <a:ext cx="8301317" cy="4285130"/>
          </a:xfrm>
        </p:spPr>
        <p:txBody>
          <a:bodyPr>
            <a:normAutofit fontScale="85000" lnSpcReduction="20000"/>
          </a:bodyPr>
          <a:lstStyle/>
          <a:p>
            <a:pPr>
              <a:lnSpc>
                <a:spcPct val="120000"/>
              </a:lnSpc>
              <a:spcBef>
                <a:spcPts val="0"/>
              </a:spcBef>
              <a:spcAft>
                <a:spcPts val="600"/>
              </a:spcAft>
            </a:pPr>
            <a:r>
              <a:rPr lang="en-US" sz="2400" dirty="0">
                <a:solidFill>
                  <a:schemeClr val="accent1">
                    <a:lumMod val="75000"/>
                  </a:schemeClr>
                </a:solidFill>
                <a:latin typeface="Bahnschrift" panose="020B0502040204020203" pitchFamily="34" charset="0"/>
              </a:rPr>
              <a:t>Recognize the dean wants you to be successful. </a:t>
            </a:r>
          </a:p>
          <a:p>
            <a:pPr>
              <a:lnSpc>
                <a:spcPct val="120000"/>
              </a:lnSpc>
              <a:spcBef>
                <a:spcPts val="0"/>
              </a:spcBef>
              <a:spcAft>
                <a:spcPts val="600"/>
              </a:spcAft>
            </a:pPr>
            <a:r>
              <a:rPr lang="en-US" sz="2400" dirty="0">
                <a:solidFill>
                  <a:schemeClr val="accent1">
                    <a:lumMod val="75000"/>
                  </a:schemeClr>
                </a:solidFill>
                <a:latin typeface="Bahnschrift" panose="020B0502040204020203" pitchFamily="34" charset="0"/>
              </a:rPr>
              <a:t>Be straight in conversations. </a:t>
            </a:r>
          </a:p>
          <a:p>
            <a:pPr>
              <a:lnSpc>
                <a:spcPct val="120000"/>
              </a:lnSpc>
              <a:spcBef>
                <a:spcPts val="0"/>
              </a:spcBef>
              <a:spcAft>
                <a:spcPts val="600"/>
              </a:spcAft>
            </a:pPr>
            <a:r>
              <a:rPr lang="en-US" sz="2400" dirty="0">
                <a:solidFill>
                  <a:schemeClr val="accent1">
                    <a:lumMod val="75000"/>
                  </a:schemeClr>
                </a:solidFill>
                <a:latin typeface="Bahnschrift" panose="020B0502040204020203" pitchFamily="34" charset="0"/>
              </a:rPr>
              <a:t>Be a team player with other chairs. </a:t>
            </a:r>
          </a:p>
          <a:p>
            <a:pPr>
              <a:lnSpc>
                <a:spcPct val="120000"/>
              </a:lnSpc>
              <a:spcBef>
                <a:spcPts val="0"/>
              </a:spcBef>
              <a:spcAft>
                <a:spcPts val="600"/>
              </a:spcAft>
            </a:pPr>
            <a:r>
              <a:rPr lang="en-US" sz="2400" dirty="0">
                <a:solidFill>
                  <a:schemeClr val="accent1">
                    <a:lumMod val="75000"/>
                  </a:schemeClr>
                </a:solidFill>
                <a:latin typeface="Bahnschrift" panose="020B0502040204020203" pitchFamily="34" charset="0"/>
              </a:rPr>
              <a:t>Don’t let intradepartmental struggles get to the dean. </a:t>
            </a:r>
          </a:p>
          <a:p>
            <a:pPr>
              <a:lnSpc>
                <a:spcPct val="120000"/>
              </a:lnSpc>
              <a:spcBef>
                <a:spcPts val="0"/>
              </a:spcBef>
              <a:spcAft>
                <a:spcPts val="600"/>
              </a:spcAft>
            </a:pPr>
            <a:r>
              <a:rPr lang="en-US" sz="2400" dirty="0">
                <a:solidFill>
                  <a:schemeClr val="accent1">
                    <a:lumMod val="75000"/>
                  </a:schemeClr>
                </a:solidFill>
                <a:latin typeface="Bahnschrift" panose="020B0502040204020203" pitchFamily="34" charset="0"/>
              </a:rPr>
              <a:t>Don’t tell the dean stuff you should be telling the offending person. </a:t>
            </a:r>
          </a:p>
          <a:p>
            <a:pPr>
              <a:lnSpc>
                <a:spcPct val="120000"/>
              </a:lnSpc>
              <a:spcBef>
                <a:spcPts val="0"/>
              </a:spcBef>
              <a:spcAft>
                <a:spcPts val="600"/>
              </a:spcAft>
            </a:pPr>
            <a:r>
              <a:rPr lang="en-US" sz="2400" dirty="0">
                <a:solidFill>
                  <a:schemeClr val="accent1">
                    <a:lumMod val="75000"/>
                  </a:schemeClr>
                </a:solidFill>
                <a:latin typeface="Bahnschrift" panose="020B0502040204020203" pitchFamily="34" charset="0"/>
              </a:rPr>
              <a:t>Don’t break university rules (or laws). </a:t>
            </a:r>
          </a:p>
          <a:p>
            <a:pPr>
              <a:lnSpc>
                <a:spcPct val="120000"/>
              </a:lnSpc>
              <a:spcBef>
                <a:spcPts val="0"/>
              </a:spcBef>
              <a:spcAft>
                <a:spcPts val="600"/>
              </a:spcAft>
            </a:pPr>
            <a:r>
              <a:rPr lang="en-US" sz="2400" dirty="0">
                <a:solidFill>
                  <a:schemeClr val="accent1">
                    <a:lumMod val="75000"/>
                  </a:schemeClr>
                </a:solidFill>
                <a:latin typeface="Bahnschrift" panose="020B0502040204020203" pitchFamily="34" charset="0"/>
              </a:rPr>
              <a:t>Don’t condone sexual harassment or discrimination. </a:t>
            </a:r>
          </a:p>
          <a:p>
            <a:pPr>
              <a:lnSpc>
                <a:spcPct val="120000"/>
              </a:lnSpc>
              <a:spcBef>
                <a:spcPts val="0"/>
              </a:spcBef>
              <a:spcAft>
                <a:spcPts val="600"/>
              </a:spcAft>
            </a:pPr>
            <a:r>
              <a:rPr lang="en-US" sz="2400" dirty="0">
                <a:solidFill>
                  <a:schemeClr val="accent1">
                    <a:lumMod val="75000"/>
                  </a:schemeClr>
                </a:solidFill>
                <a:latin typeface="Bahnschrift" panose="020B0502040204020203" pitchFamily="34" charset="0"/>
              </a:rPr>
              <a:t>Don’t send hateful emails. </a:t>
            </a:r>
          </a:p>
          <a:p>
            <a:pPr>
              <a:lnSpc>
                <a:spcPct val="120000"/>
              </a:lnSpc>
              <a:spcBef>
                <a:spcPts val="0"/>
              </a:spcBef>
              <a:spcAft>
                <a:spcPts val="600"/>
              </a:spcAft>
            </a:pPr>
            <a:r>
              <a:rPr lang="en-US" sz="2400" dirty="0">
                <a:solidFill>
                  <a:schemeClr val="accent1">
                    <a:lumMod val="75000"/>
                  </a:schemeClr>
                </a:solidFill>
                <a:latin typeface="Bahnschrift" panose="020B0502040204020203" pitchFamily="34" charset="0"/>
              </a:rPr>
              <a:t>Make compensation and incentive policies rational, fair and transparent.</a:t>
            </a:r>
          </a:p>
          <a:p>
            <a:pPr>
              <a:lnSpc>
                <a:spcPct val="120000"/>
              </a:lnSpc>
              <a:spcBef>
                <a:spcPts val="0"/>
              </a:spcBef>
              <a:spcAft>
                <a:spcPts val="600"/>
              </a:spcAft>
            </a:pPr>
            <a:r>
              <a:rPr lang="en-US" sz="2400" dirty="0">
                <a:solidFill>
                  <a:schemeClr val="accent1">
                    <a:lumMod val="75000"/>
                  </a:schemeClr>
                </a:solidFill>
                <a:latin typeface="Bahnschrift" panose="020B0502040204020203" pitchFamily="34" charset="0"/>
              </a:rPr>
              <a:t>Maintain institutional vision and departmental focus.</a:t>
            </a:r>
          </a:p>
        </p:txBody>
      </p:sp>
    </p:spTree>
    <p:extLst>
      <p:ext uri="{BB962C8B-B14F-4D97-AF65-F5344CB8AC3E}">
        <p14:creationId xmlns:p14="http://schemas.microsoft.com/office/powerpoint/2010/main" val="1099691589"/>
      </p:ext>
    </p:extLst>
  </p:cSld>
  <p:clrMapOvr>
    <a:masterClrMapping/>
  </p:clrMapOvr>
</p:sld>
</file>

<file path=ppt/theme/theme1.xml><?xml version="1.0" encoding="utf-8"?>
<a:theme xmlns:a="http://schemas.openxmlformats.org/drawingml/2006/main" name="Theme1">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1" id="{CF035945-C0A8-4237-8D70-7BA4799164F5}" vid="{CDAE700F-B690-4BA2-8DD0-C62D042DFF4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1265</TotalTime>
  <Words>550</Words>
  <Application>Microsoft Office PowerPoint</Application>
  <PresentationFormat>On-screen Show (4:3)</PresentationFormat>
  <Paragraphs>67</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Bahnschrift</vt:lpstr>
      <vt:lpstr>Calibri</vt:lpstr>
      <vt:lpstr>Calibri Light</vt:lpstr>
      <vt:lpstr>Courier New</vt:lpstr>
      <vt:lpstr>Theme1</vt:lpstr>
      <vt:lpstr>Dean and CEO Expectations of Department Chairs  </vt:lpstr>
      <vt:lpstr>Administrative structures </vt:lpstr>
      <vt:lpstr>Expectations of CEOs and Deans  of clinical department chairs</vt:lpstr>
      <vt:lpstr>Are expectations of Dean  and CEO the same?</vt:lpstr>
      <vt:lpstr>Differences in Deans’ and CEOs’ rating of chair characteristics </vt:lpstr>
      <vt:lpstr>Roles of the Clinical Department Chair </vt:lpstr>
      <vt:lpstr>Success strategies in dealing  with leadership: 10 things department chairs should do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Leadership in Academic Health Systems</dc:title>
  <dc:creator>Zweig, Steve</dc:creator>
  <cp:lastModifiedBy>Scott Davis</cp:lastModifiedBy>
  <cp:revision>44</cp:revision>
  <cp:lastPrinted>2020-02-10T15:58:00Z</cp:lastPrinted>
  <dcterms:created xsi:type="dcterms:W3CDTF">2019-10-06T13:05:42Z</dcterms:created>
  <dcterms:modified xsi:type="dcterms:W3CDTF">2020-11-11T17:57:34Z</dcterms:modified>
</cp:coreProperties>
</file>