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handoutMasterIdLst>
    <p:handoutMasterId r:id="rId11"/>
  </p:handoutMasterIdLst>
  <p:sldIdLst>
    <p:sldId id="269" r:id="rId2"/>
    <p:sldId id="276" r:id="rId3"/>
    <p:sldId id="263" r:id="rId4"/>
    <p:sldId id="271" r:id="rId5"/>
    <p:sldId id="272" r:id="rId6"/>
    <p:sldId id="273" r:id="rId7"/>
    <p:sldId id="274" r:id="rId8"/>
    <p:sldId id="275" r:id="rId9"/>
    <p:sldId id="27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8768-3183-44A6-9C86-E744F770517E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81F869-20A5-42BB-9086-A1399DCBF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7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3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79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1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592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0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04E5-B685-4F52-975D-77776A675AFB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C4F9A-0B22-4F4A-9888-8CD1E58A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View from the Dean’s Office:  What Chairs Need to Know From Deans that Will Make them Better Chairs </a:t>
            </a:r>
            <a:br>
              <a:rPr lang="en-US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</a:br>
            <a:br>
              <a:rPr lang="en-US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</a:br>
            <a:r>
              <a:rPr lang="en-US" sz="22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ADFM Annual Conference</a:t>
            </a:r>
            <a:br>
              <a:rPr lang="en-US" sz="2200" b="1" dirty="0">
                <a:solidFill>
                  <a:schemeClr val="accent5"/>
                </a:solidFill>
                <a:latin typeface="Bahnschrift" panose="020B0502040204020203" pitchFamily="34" charset="0"/>
              </a:rPr>
            </a:br>
            <a:r>
              <a:rPr lang="en-US" sz="22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February 2021</a:t>
            </a:r>
            <a:endParaRPr lang="en-US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i="1" dirty="0">
                <a:solidFill>
                  <a:schemeClr val="accent5"/>
                </a:solidFill>
                <a:latin typeface="Bahnschrift" panose="020B0502040204020203" pitchFamily="34" charset="0"/>
              </a:rPr>
              <a:t>Co-Moderators:</a:t>
            </a:r>
            <a:b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</a:br>
            <a:endParaRPr lang="en-US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l"/>
            <a: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  <a:t>Steven Zweig, MD, MSPH </a:t>
            </a:r>
            <a:b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</a:br>
            <a: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  <a:t>Dean, University of Missouri School of Medicine			</a:t>
            </a:r>
          </a:p>
          <a:p>
            <a:pPr algn="l"/>
            <a:endParaRPr lang="en-US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l"/>
            <a: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  <a:t>Ardis K. Davis, MSW</a:t>
            </a:r>
          </a:p>
          <a:p>
            <a:pPr algn="l"/>
            <a:r>
              <a:rPr lang="en-US" dirty="0">
                <a:solidFill>
                  <a:schemeClr val="accent5"/>
                </a:solidFill>
                <a:latin typeface="Bahnschrift" panose="020B0502040204020203" pitchFamily="34" charset="0"/>
              </a:rPr>
              <a:t>Senior Advisor to ADFM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179948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867" y="197225"/>
            <a:ext cx="7920265" cy="136207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Jerry Kruse, MD, MSPH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Dean and Provost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School of Medicine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Southern Illinois University</a:t>
            </a:r>
          </a:p>
          <a:p>
            <a:pPr marL="0" indent="0">
              <a:buNone/>
            </a:pP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Martha C. McGrew. MD</a:t>
            </a:r>
            <a:br>
              <a:rPr lang="en-US" sz="5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Interim Dean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School of Medicine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University of New Mexico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Charles P. Mouton, MD, MS, MBA</a:t>
            </a:r>
            <a:br>
              <a:rPr lang="en-US" sz="8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Provost, Executive Vice President and Dean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School of Medicine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University of Texas Medical Branch</a:t>
            </a:r>
          </a:p>
          <a:p>
            <a:pPr marL="0" indent="0">
              <a:buNone/>
            </a:pP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Thomas L.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Schwenk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, MD</a:t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5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Dean, School of Medicine, University of Nevada</a:t>
            </a:r>
            <a:br>
              <a:rPr lang="en-US" sz="15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15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Vice President of Health Sciences, University of Nevada, Reno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6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Take Home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Chairs must be institutional leaders to create lasting positive change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Think more broadly to have broader impact outside your Depts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Be Participative (ask “how can I help?”)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Know the real mission and expectations of the Dean and health system leaders (they may not be the same)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Seize opportunities “of the moment” (e.g., amid today’s climate of ambiguity, threat and uncertainty) to have influence and lead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Values and Mission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Understand how Mission and Values play into leading your Dept versus being a Leader for the institution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Within FM, mission is shared very much by all, but at institutional level, there are many different missions</a:t>
            </a:r>
            <a:b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Understand the difference in holding onto your core values (incredibly important) but not necessarily your same functions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Work with the Dean to achieve the mission(s) of the institution while holding onto your core values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As an institutional leader, there are times you have to say “no” to the Dept to work toward the mission of the institution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7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Communication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Advocacy vs. Responsibility: Chairs must advocate for their people but also communicate institutional goals to their faculty</a:t>
            </a:r>
            <a:b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Chairs tend to be more inward; Deans are more externally facing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If you have information that will help the Dean do his/her job, communicate it as appropriate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As much as possible, align your communications with those of the Dean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Overall, especially during crises, you cannot overcommunicate – more, more, more communication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Balance humility with confidence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1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Culture Change and Addressing System Racism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Institutional courage (not curriculum) is critical</a:t>
            </a:r>
            <a:b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Change will be slow but must have metrics and continue to move forward – e.g. “Cross Roads” consulting group</a:t>
            </a: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Partnering between institutions and local communities is one strategy to address racism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DFMs need to seize opportunities amidst COVID pandemic to help institutions lead in effective community partnering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This all gets back to Communication.  Dean is the personification of the institutional culture and every word matters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 Dean is exposed!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5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6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Finances and Strategy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Transparency of finances is critical as is helping others to be solution-focused in light of finances</a:t>
            </a:r>
            <a:b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</a:b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Understand how the money fits with the institutional mission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All politics are local when it comes to drivers of money and strategy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Key strategy to evoking change:  Solve someone else’s (e.g. Dean’s) problem.</a:t>
            </a: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Understand finances during a crisis – who is hurt, how the mission is being impacted, how much reserves is enough?</a:t>
            </a:r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5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0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Self Awareness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You cannot do the job of Chair alone – have a leadership team who can help you be a better departmental and institutional leader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Seek broad evaluation by stakeholders on how they think you are doing as a Chair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It not only matters what you think, it matters what others think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Chairs and other family medicine leaders need to “get over” their post-trauma reality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Don’t be an umbrage taker </a:t>
            </a:r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5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8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632-543D-47DB-AB6D-D0FB2B34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How to be an Institutional Leader and Manage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53FB-2639-4D6E-A54F-67344B75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37" y="1990164"/>
            <a:ext cx="8758518" cy="467061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Theme: Self Awareness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“Are you a family physician who happens to be an academic 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department chair or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an academic health system leader who happens to be a family physician?”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	ADFM Conference 2015, Plenary talk by Dr. 	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Schwenk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: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Family Medicine and Academic 	Medical Centers: Strangers in a Strange Land”</a:t>
            </a:r>
            <a:endParaRPr lang="en-US" sz="1700" i="1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5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627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F035945-C0A8-4237-8D70-7BA4799164F5}" vid="{CDAE700F-B690-4BA2-8DD0-C62D042DFF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799</Words>
  <Application>Microsoft Macintosh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Bahnschrift</vt:lpstr>
      <vt:lpstr>Calibri</vt:lpstr>
      <vt:lpstr>Calibri Light</vt:lpstr>
      <vt:lpstr>Theme1</vt:lpstr>
      <vt:lpstr>View from the Dean’s Office:  What Chairs Need to Know From Deans that Will Make them Better Chairs   ADFM Annual Conference February 2021</vt:lpstr>
      <vt:lpstr>Panelists</vt:lpstr>
      <vt:lpstr>Take Home Message</vt:lpstr>
      <vt:lpstr>How to be an Institutional Leader and Manage Up</vt:lpstr>
      <vt:lpstr>How to be an Institutional Leader and Manage Up</vt:lpstr>
      <vt:lpstr>How to be an Institutional Leader and Manage Up</vt:lpstr>
      <vt:lpstr>How to be an Institutional Leader and Manage Up</vt:lpstr>
      <vt:lpstr>How to be an Institutional Leader and Manage Up</vt:lpstr>
      <vt:lpstr>How to be an Institutional Leader and Manage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Academic Health Systems</dc:title>
  <dc:creator>Zweig, Steve</dc:creator>
  <cp:lastModifiedBy>STFM_Staff_Mac</cp:lastModifiedBy>
  <cp:revision>72</cp:revision>
  <cp:lastPrinted>2020-02-10T15:58:00Z</cp:lastPrinted>
  <dcterms:created xsi:type="dcterms:W3CDTF">2019-10-06T13:05:42Z</dcterms:created>
  <dcterms:modified xsi:type="dcterms:W3CDTF">2021-02-23T19:39:32Z</dcterms:modified>
</cp:coreProperties>
</file>