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webextensions/webextension1.xml" ContentType="application/vnd.ms-office.webextension+xml"/>
  <Override PartName="/ppt/notesSlides/notesSlide6.xml" ContentType="application/vnd.openxmlformats-officedocument.presentationml.notesSlide+xml"/>
  <Override PartName="/ppt/webextensions/webextension2.xml" ContentType="application/vnd.ms-office.webextension+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webextensions/webextension3.xml" ContentType="application/vnd.ms-office.webextension+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82" r:id="rId2"/>
    <p:sldId id="501" r:id="rId3"/>
    <p:sldId id="507" r:id="rId4"/>
    <p:sldId id="513" r:id="rId5"/>
    <p:sldId id="504" r:id="rId6"/>
    <p:sldId id="550" r:id="rId7"/>
    <p:sldId id="551" r:id="rId8"/>
    <p:sldId id="544" r:id="rId9"/>
    <p:sldId id="514" r:id="rId10"/>
    <p:sldId id="520" r:id="rId11"/>
    <p:sldId id="521" r:id="rId12"/>
    <p:sldId id="522" r:id="rId13"/>
    <p:sldId id="519" r:id="rId14"/>
    <p:sldId id="523" r:id="rId15"/>
    <p:sldId id="525" r:id="rId16"/>
    <p:sldId id="526" r:id="rId17"/>
    <p:sldId id="542" r:id="rId18"/>
    <p:sldId id="453" r:id="rId19"/>
    <p:sldId id="457" r:id="rId20"/>
    <p:sldId id="460" r:id="rId21"/>
    <p:sldId id="463" r:id="rId22"/>
    <p:sldId id="494" r:id="rId23"/>
    <p:sldId id="533" r:id="rId24"/>
    <p:sldId id="534" r:id="rId25"/>
    <p:sldId id="535" r:id="rId26"/>
    <p:sldId id="478" r:id="rId27"/>
    <p:sldId id="468" r:id="rId28"/>
    <p:sldId id="456" r:id="rId29"/>
    <p:sldId id="548" r:id="rId30"/>
    <p:sldId id="549" r:id="rId31"/>
    <p:sldId id="541" r:id="rId32"/>
    <p:sldId id="540" r:id="rId33"/>
    <p:sldId id="552" r:id="rId34"/>
    <p:sldId id="547" r:id="rId35"/>
    <p:sldId id="486"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zeau, Chantal" initials="BC" lastIdx="1" clrIdx="0"/>
  <p:cmAuthor id="2" name="Chantal Brazeau" initials="CB"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07D"/>
    <a:srgbClr val="FFD03B"/>
    <a:srgbClr val="CC6600"/>
    <a:srgbClr val="BCEF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76054" autoAdjust="0"/>
  </p:normalViewPr>
  <p:slideViewPr>
    <p:cSldViewPr snapToGrid="0">
      <p:cViewPr varScale="1">
        <p:scale>
          <a:sx n="91" d="100"/>
          <a:sy n="91" d="100"/>
        </p:scale>
        <p:origin x="1416" y="17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2-16T17:04:46.606" idx="2">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9D4DA4-2EB2-6643-B24A-0AD1B0CA31A7}" type="doc">
      <dgm:prSet loTypeId="urn:microsoft.com/office/officeart/2005/8/layout/chevron1" loCatId="" qsTypeId="urn:microsoft.com/office/officeart/2005/8/quickstyle/simple4" qsCatId="simple" csTypeId="urn:microsoft.com/office/officeart/2005/8/colors/accent1_2" csCatId="accent1" phldr="1"/>
      <dgm:spPr/>
      <dgm:t>
        <a:bodyPr/>
        <a:lstStyle/>
        <a:p>
          <a:endParaRPr lang="en-US"/>
        </a:p>
      </dgm:t>
    </dgm:pt>
    <dgm:pt modelId="{9A216B54-9AA9-354E-98A5-F7AE6CDC0E1F}">
      <dgm:prSet phldrT="[Text]" custT="1"/>
      <dgm:spPr>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dgm:spPr>
      <dgm:t>
        <a:bodyPr/>
        <a:lstStyle/>
        <a:p>
          <a:pPr algn="l"/>
          <a:r>
            <a:rPr lang="en-US" sz="2000" baseline="0" dirty="0">
              <a:solidFill>
                <a:schemeClr val="tx1"/>
              </a:solidFill>
            </a:rPr>
            <a:t>Awareness</a:t>
          </a:r>
        </a:p>
        <a:p>
          <a:pPr algn="l"/>
          <a:r>
            <a:rPr lang="en-US" sz="2000" baseline="0" dirty="0">
              <a:solidFill>
                <a:schemeClr val="tx1"/>
              </a:solidFill>
            </a:rPr>
            <a:t>Committee</a:t>
          </a:r>
        </a:p>
        <a:p>
          <a:pPr algn="l"/>
          <a:r>
            <a:rPr lang="en-US" sz="2000" baseline="0" dirty="0">
              <a:solidFill>
                <a:schemeClr val="tx1"/>
              </a:solidFill>
            </a:rPr>
            <a:t>Individual </a:t>
          </a:r>
        </a:p>
      </dgm:t>
    </dgm:pt>
    <dgm:pt modelId="{B9FDCCFC-75DA-0C46-A73C-C9BBA37BFBFA}" type="parTrans" cxnId="{B5D29E14-D658-3149-8F61-4DFBB16A0F97}">
      <dgm:prSet/>
      <dgm:spPr/>
      <dgm:t>
        <a:bodyPr/>
        <a:lstStyle/>
        <a:p>
          <a:endParaRPr lang="en-US"/>
        </a:p>
      </dgm:t>
    </dgm:pt>
    <dgm:pt modelId="{9847198C-E41D-C842-82D6-6214C5E745C1}" type="sibTrans" cxnId="{B5D29E14-D658-3149-8F61-4DFBB16A0F97}">
      <dgm:prSet/>
      <dgm:spPr/>
      <dgm:t>
        <a:bodyPr/>
        <a:lstStyle/>
        <a:p>
          <a:endParaRPr lang="en-US"/>
        </a:p>
      </dgm:t>
    </dgm:pt>
    <dgm:pt modelId="{6029C546-4178-954F-AD21-30E5704707A9}">
      <dgm:prSet phldrT="[Text]" custT="1"/>
      <dgm:spPr/>
      <dgm:t>
        <a:bodyPr/>
        <a:lstStyle/>
        <a:p>
          <a:pPr algn="l"/>
          <a:r>
            <a:rPr lang="en-US" sz="2000" baseline="0" dirty="0">
              <a:solidFill>
                <a:schemeClr val="tx1"/>
              </a:solidFill>
            </a:rPr>
            <a:t>Knows drivers</a:t>
          </a:r>
        </a:p>
        <a:p>
          <a:pPr algn="l"/>
          <a:r>
            <a:rPr lang="en-US" sz="2000" baseline="0" dirty="0">
              <a:solidFill>
                <a:schemeClr val="tx1"/>
              </a:solidFill>
            </a:rPr>
            <a:t>Peer-support</a:t>
          </a:r>
        </a:p>
        <a:p>
          <a:pPr algn="l"/>
          <a:r>
            <a:rPr lang="en-US" sz="2000" baseline="0" dirty="0">
              <a:solidFill>
                <a:schemeClr val="tx1"/>
              </a:solidFill>
            </a:rPr>
            <a:t>X-sect survey</a:t>
          </a:r>
        </a:p>
        <a:p>
          <a:pPr algn="l"/>
          <a:r>
            <a:rPr lang="en-US" sz="2000" baseline="0" dirty="0">
              <a:solidFill>
                <a:schemeClr val="tx1"/>
              </a:solidFill>
            </a:rPr>
            <a:t>Considered in implementation</a:t>
          </a:r>
        </a:p>
      </dgm:t>
    </dgm:pt>
    <dgm:pt modelId="{9EA2FC48-9D54-A142-AEFD-3B0AEE359C4C}" type="parTrans" cxnId="{AA3933B4-91DE-394E-9026-7EB5B62401A7}">
      <dgm:prSet/>
      <dgm:spPr/>
      <dgm:t>
        <a:bodyPr/>
        <a:lstStyle/>
        <a:p>
          <a:endParaRPr lang="en-US"/>
        </a:p>
      </dgm:t>
    </dgm:pt>
    <dgm:pt modelId="{3D386353-B3DD-2549-92E6-BA045F9E0B3D}" type="sibTrans" cxnId="{AA3933B4-91DE-394E-9026-7EB5B62401A7}">
      <dgm:prSet/>
      <dgm:spPr/>
      <dgm:t>
        <a:bodyPr/>
        <a:lstStyle/>
        <a:p>
          <a:endParaRPr lang="en-US"/>
        </a:p>
      </dgm:t>
    </dgm:pt>
    <dgm:pt modelId="{780D42D7-5809-984A-A324-EEF41862B4FF}">
      <dgm:prSet phldrT="[Text]" custT="1"/>
      <dgm:spPr/>
      <dgm:t>
        <a:bodyPr/>
        <a:lstStyle/>
        <a:p>
          <a:pPr algn="l"/>
          <a:r>
            <a:rPr lang="en-US" sz="2000" dirty="0">
              <a:solidFill>
                <a:schemeClr val="tx1"/>
              </a:solidFill>
            </a:rPr>
            <a:t>Business case</a:t>
          </a:r>
        </a:p>
        <a:p>
          <a:pPr algn="l"/>
          <a:r>
            <a:rPr lang="en-US" sz="2000" dirty="0">
              <a:solidFill>
                <a:schemeClr val="tx1"/>
              </a:solidFill>
            </a:rPr>
            <a:t>Drivers-based </a:t>
          </a:r>
          <a:r>
            <a:rPr lang="en-US" sz="2000" baseline="0" dirty="0">
              <a:solidFill>
                <a:schemeClr val="tx1"/>
              </a:solidFill>
            </a:rPr>
            <a:t>practice</a:t>
          </a:r>
          <a:r>
            <a:rPr lang="en-US" sz="2000" dirty="0">
              <a:solidFill>
                <a:schemeClr val="tx1"/>
              </a:solidFill>
            </a:rPr>
            <a:t> redesign</a:t>
          </a:r>
        </a:p>
        <a:p>
          <a:pPr algn="l"/>
          <a:r>
            <a:rPr lang="en-US" sz="2000" dirty="0">
              <a:solidFill>
                <a:schemeClr val="tx1"/>
              </a:solidFill>
            </a:rPr>
            <a:t>Coaching</a:t>
          </a:r>
        </a:p>
        <a:p>
          <a:pPr algn="l"/>
          <a:r>
            <a:rPr lang="en-US" sz="2000" dirty="0">
              <a:solidFill>
                <a:schemeClr val="tx1"/>
              </a:solidFill>
            </a:rPr>
            <a:t>Long. </a:t>
          </a:r>
          <a:r>
            <a:rPr lang="en-US" sz="2000" baseline="0" dirty="0">
              <a:solidFill>
                <a:schemeClr val="tx1"/>
              </a:solidFill>
            </a:rPr>
            <a:t>survey</a:t>
          </a:r>
        </a:p>
        <a:p>
          <a:pPr algn="l"/>
          <a:r>
            <a:rPr lang="en-US" sz="2000" dirty="0">
              <a:solidFill>
                <a:schemeClr val="tx1"/>
              </a:solidFill>
            </a:rPr>
            <a:t>Physician voice</a:t>
          </a:r>
        </a:p>
        <a:p>
          <a:pPr algn="l"/>
          <a:r>
            <a:rPr lang="en-US" sz="2000" dirty="0">
              <a:solidFill>
                <a:schemeClr val="tx1"/>
              </a:solidFill>
            </a:rPr>
            <a:t>Work-unit interventions/not assessed</a:t>
          </a:r>
        </a:p>
        <a:p>
          <a:pPr algn="l"/>
          <a:r>
            <a:rPr lang="en-US" sz="2000" dirty="0">
              <a:solidFill>
                <a:schemeClr val="tx1"/>
              </a:solidFill>
            </a:rPr>
            <a:t>Community</a:t>
          </a:r>
        </a:p>
      </dgm:t>
    </dgm:pt>
    <dgm:pt modelId="{350C9B60-3C00-A64C-BDFF-9A7589E98E04}" type="parTrans" cxnId="{0F15581D-ADCF-0A4C-9471-524C783C6C73}">
      <dgm:prSet/>
      <dgm:spPr/>
      <dgm:t>
        <a:bodyPr/>
        <a:lstStyle/>
        <a:p>
          <a:endParaRPr lang="en-US"/>
        </a:p>
      </dgm:t>
    </dgm:pt>
    <dgm:pt modelId="{54D1B9ED-D1EF-7341-8252-A51D0A779E1B}" type="sibTrans" cxnId="{0F15581D-ADCF-0A4C-9471-524C783C6C73}">
      <dgm:prSet/>
      <dgm:spPr/>
      <dgm:t>
        <a:bodyPr/>
        <a:lstStyle/>
        <a:p>
          <a:endParaRPr lang="en-US"/>
        </a:p>
      </dgm:t>
    </dgm:pt>
    <dgm:pt modelId="{3EAFC540-78E8-4C4E-B6C2-5F9B5D0372A8}">
      <dgm:prSet phldrT="[Text]" custT="1"/>
      <dgm:spPr/>
      <dgm:t>
        <a:bodyPr/>
        <a:lstStyle/>
        <a:p>
          <a:pPr algn="l"/>
          <a:r>
            <a:rPr lang="en-US" sz="2000" baseline="0" dirty="0">
              <a:solidFill>
                <a:schemeClr val="tx1"/>
              </a:solidFill>
            </a:rPr>
            <a:t>Known impact on org. objectives</a:t>
          </a:r>
        </a:p>
        <a:p>
          <a:pPr algn="l"/>
          <a:r>
            <a:rPr lang="en-US" sz="2000" baseline="0" dirty="0">
              <a:solidFill>
                <a:schemeClr val="tx1"/>
              </a:solidFill>
            </a:rPr>
            <a:t>Considered in key decisions</a:t>
          </a:r>
        </a:p>
        <a:p>
          <a:pPr algn="l"/>
          <a:r>
            <a:rPr lang="en-US" sz="2000" baseline="0" dirty="0">
              <a:solidFill>
                <a:schemeClr val="tx1"/>
              </a:solidFill>
            </a:rPr>
            <a:t>Funded program</a:t>
          </a:r>
        </a:p>
        <a:p>
          <a:pPr algn="l"/>
          <a:r>
            <a:rPr lang="en-US" sz="2000" baseline="0" dirty="0">
              <a:solidFill>
                <a:schemeClr val="tx1"/>
              </a:solidFill>
            </a:rPr>
            <a:t>Clerical burden measured/reduced</a:t>
          </a:r>
        </a:p>
        <a:p>
          <a:pPr algn="l"/>
          <a:r>
            <a:rPr lang="en-US" sz="2000" baseline="0" dirty="0">
              <a:solidFill>
                <a:schemeClr val="tx1"/>
              </a:solidFill>
            </a:rPr>
            <a:t>Leadership dev.</a:t>
          </a:r>
        </a:p>
        <a:p>
          <a:pPr algn="l"/>
          <a:r>
            <a:rPr lang="en-US" sz="2000" baseline="0" dirty="0">
              <a:solidFill>
                <a:schemeClr val="tx1"/>
              </a:solidFill>
            </a:rPr>
            <a:t>System interventions/ assessed</a:t>
          </a:r>
        </a:p>
        <a:p>
          <a:pPr algn="l"/>
          <a:r>
            <a:rPr lang="en-US" sz="2000" baseline="0" dirty="0">
              <a:solidFill>
                <a:schemeClr val="tx1"/>
              </a:solidFill>
            </a:rPr>
            <a:t>Work flow efficiency</a:t>
          </a:r>
        </a:p>
      </dgm:t>
    </dgm:pt>
    <dgm:pt modelId="{A31ECD2A-D24A-6B47-8F03-5F41B23A21BD}" type="parTrans" cxnId="{571E092C-1AAA-3D45-9291-EED1F65E0F27}">
      <dgm:prSet/>
      <dgm:spPr/>
      <dgm:t>
        <a:bodyPr/>
        <a:lstStyle/>
        <a:p>
          <a:endParaRPr lang="en-US"/>
        </a:p>
      </dgm:t>
    </dgm:pt>
    <dgm:pt modelId="{AFBC3A62-4FFC-3142-A998-6B5A97BE2FCF}" type="sibTrans" cxnId="{571E092C-1AAA-3D45-9291-EED1F65E0F27}">
      <dgm:prSet/>
      <dgm:spPr/>
      <dgm:t>
        <a:bodyPr/>
        <a:lstStyle/>
        <a:p>
          <a:endParaRPr lang="en-US"/>
        </a:p>
      </dgm:t>
    </dgm:pt>
    <dgm:pt modelId="{471A42E8-E5FB-F543-8664-1CBF21FA93F4}">
      <dgm:prSet phldrT="[Text]" custT="1"/>
      <dgm:spPr/>
      <dgm:t>
        <a:bodyPr/>
        <a:lstStyle/>
        <a:p>
          <a:pPr algn="l"/>
          <a:r>
            <a:rPr lang="en-US" sz="2000" baseline="0" dirty="0">
              <a:solidFill>
                <a:schemeClr val="tx1"/>
              </a:solidFill>
            </a:rPr>
            <a:t>Impacts key decisions</a:t>
          </a:r>
        </a:p>
        <a:p>
          <a:pPr algn="l"/>
          <a:r>
            <a:rPr lang="en-US" sz="2000" baseline="0" dirty="0">
              <a:solidFill>
                <a:schemeClr val="tx1"/>
              </a:solidFill>
            </a:rPr>
            <a:t>Leaders share accountability </a:t>
          </a:r>
        </a:p>
        <a:p>
          <a:pPr algn="l"/>
          <a:r>
            <a:rPr lang="en-US" sz="2000" baseline="0" dirty="0">
              <a:solidFill>
                <a:schemeClr val="tx1"/>
              </a:solidFill>
            </a:rPr>
            <a:t>CWO in C suite</a:t>
          </a:r>
        </a:p>
        <a:p>
          <a:pPr algn="l"/>
          <a:r>
            <a:rPr lang="en-US" sz="2000" baseline="0" dirty="0">
              <a:solidFill>
                <a:schemeClr val="tx1"/>
              </a:solidFill>
            </a:rPr>
            <a:t>Endowed/guides other organizations</a:t>
          </a:r>
        </a:p>
        <a:p>
          <a:pPr algn="l"/>
          <a:r>
            <a:rPr lang="en-US" sz="2000" baseline="0" dirty="0">
              <a:solidFill>
                <a:schemeClr val="tx1"/>
              </a:solidFill>
            </a:rPr>
            <a:t>Strategic investment</a:t>
          </a:r>
        </a:p>
        <a:p>
          <a:pPr algn="l"/>
          <a:r>
            <a:rPr lang="en-US" sz="2000" baseline="0" dirty="0">
              <a:solidFill>
                <a:schemeClr val="tx1"/>
              </a:solidFill>
            </a:rPr>
            <a:t>Culture of Wellness</a:t>
          </a:r>
        </a:p>
      </dgm:t>
    </dgm:pt>
    <dgm:pt modelId="{C3C46F74-4C1D-3649-9053-49D66B70379D}" type="parTrans" cxnId="{9B9CFE2B-F19D-BE45-86B5-81EAD0ECB7C7}">
      <dgm:prSet/>
      <dgm:spPr/>
      <dgm:t>
        <a:bodyPr/>
        <a:lstStyle/>
        <a:p>
          <a:endParaRPr lang="en-US"/>
        </a:p>
      </dgm:t>
    </dgm:pt>
    <dgm:pt modelId="{CC565941-5C6F-D645-81C3-D7787841CC14}" type="sibTrans" cxnId="{9B9CFE2B-F19D-BE45-86B5-81EAD0ECB7C7}">
      <dgm:prSet/>
      <dgm:spPr/>
      <dgm:t>
        <a:bodyPr/>
        <a:lstStyle/>
        <a:p>
          <a:endParaRPr lang="en-US"/>
        </a:p>
      </dgm:t>
    </dgm:pt>
    <dgm:pt modelId="{48D58189-21BC-8C41-B0D6-A5A75971EF84}" type="pres">
      <dgm:prSet presAssocID="{C09D4DA4-2EB2-6643-B24A-0AD1B0CA31A7}" presName="Name0" presStyleCnt="0">
        <dgm:presLayoutVars>
          <dgm:dir/>
          <dgm:animLvl val="lvl"/>
          <dgm:resizeHandles val="exact"/>
        </dgm:presLayoutVars>
      </dgm:prSet>
      <dgm:spPr/>
    </dgm:pt>
    <dgm:pt modelId="{D42A18AB-9662-5B45-AF8E-AE6EEFEAE61C}" type="pres">
      <dgm:prSet presAssocID="{9A216B54-9AA9-354E-98A5-F7AE6CDC0E1F}" presName="parTxOnly" presStyleLbl="node1" presStyleIdx="0" presStyleCnt="5" custScaleY="586602" custLinFactNeighborX="-6027" custLinFactNeighborY="-613">
        <dgm:presLayoutVars>
          <dgm:chMax val="0"/>
          <dgm:chPref val="0"/>
          <dgm:bulletEnabled val="1"/>
        </dgm:presLayoutVars>
      </dgm:prSet>
      <dgm:spPr/>
    </dgm:pt>
    <dgm:pt modelId="{27539DBF-8780-D34E-BD83-55321BAB2133}" type="pres">
      <dgm:prSet presAssocID="{9847198C-E41D-C842-82D6-6214C5E745C1}" presName="parTxOnlySpace" presStyleCnt="0"/>
      <dgm:spPr/>
    </dgm:pt>
    <dgm:pt modelId="{7DE6B349-4D5A-4B46-A030-9F493FCAFC8C}" type="pres">
      <dgm:prSet presAssocID="{6029C546-4178-954F-AD21-30E5704707A9}" presName="parTxOnly" presStyleLbl="node1" presStyleIdx="1" presStyleCnt="5" custScaleY="582485">
        <dgm:presLayoutVars>
          <dgm:chMax val="0"/>
          <dgm:chPref val="0"/>
          <dgm:bulletEnabled val="1"/>
        </dgm:presLayoutVars>
      </dgm:prSet>
      <dgm:spPr/>
    </dgm:pt>
    <dgm:pt modelId="{D48ABABC-B6BC-E14A-949D-4E460AED5F5E}" type="pres">
      <dgm:prSet presAssocID="{3D386353-B3DD-2549-92E6-BA045F9E0B3D}" presName="parTxOnlySpace" presStyleCnt="0"/>
      <dgm:spPr/>
    </dgm:pt>
    <dgm:pt modelId="{92319544-501D-4E4F-A11F-32A56CFE6053}" type="pres">
      <dgm:prSet presAssocID="{780D42D7-5809-984A-A324-EEF41862B4FF}" presName="parTxOnly" presStyleLbl="node1" presStyleIdx="2" presStyleCnt="5" custScaleY="582485" custLinFactNeighborX="16466">
        <dgm:presLayoutVars>
          <dgm:chMax val="0"/>
          <dgm:chPref val="0"/>
          <dgm:bulletEnabled val="1"/>
        </dgm:presLayoutVars>
      </dgm:prSet>
      <dgm:spPr/>
    </dgm:pt>
    <dgm:pt modelId="{B13A95CC-6489-5D42-BC71-48CBC3EEADC0}" type="pres">
      <dgm:prSet presAssocID="{54D1B9ED-D1EF-7341-8252-A51D0A779E1B}" presName="parTxOnlySpace" presStyleCnt="0"/>
      <dgm:spPr/>
    </dgm:pt>
    <dgm:pt modelId="{4373B36B-B10C-284D-B82D-55AB43F7149E}" type="pres">
      <dgm:prSet presAssocID="{3EAFC540-78E8-4C4E-B6C2-5F9B5D0372A8}" presName="parTxOnly" presStyleLbl="node1" presStyleIdx="3" presStyleCnt="5" custScaleY="574252">
        <dgm:presLayoutVars>
          <dgm:chMax val="0"/>
          <dgm:chPref val="0"/>
          <dgm:bulletEnabled val="1"/>
        </dgm:presLayoutVars>
      </dgm:prSet>
      <dgm:spPr/>
    </dgm:pt>
    <dgm:pt modelId="{FB41E389-8BDE-B443-BC98-B27DB4A64FA9}" type="pres">
      <dgm:prSet presAssocID="{AFBC3A62-4FFC-3142-A998-6B5A97BE2FCF}" presName="parTxOnlySpace" presStyleCnt="0"/>
      <dgm:spPr/>
    </dgm:pt>
    <dgm:pt modelId="{F9E50BB3-4E61-4A4D-8C62-C098E7E79D7E}" type="pres">
      <dgm:prSet presAssocID="{471A42E8-E5FB-F543-8664-1CBF21FA93F4}" presName="parTxOnly" presStyleLbl="node1" presStyleIdx="4" presStyleCnt="5" custScaleY="588456">
        <dgm:presLayoutVars>
          <dgm:chMax val="0"/>
          <dgm:chPref val="0"/>
          <dgm:bulletEnabled val="1"/>
        </dgm:presLayoutVars>
      </dgm:prSet>
      <dgm:spPr/>
    </dgm:pt>
  </dgm:ptLst>
  <dgm:cxnLst>
    <dgm:cxn modelId="{6872CD06-8A7F-8E4D-95F1-0457119F24EC}" type="presOf" srcId="{3EAFC540-78E8-4C4E-B6C2-5F9B5D0372A8}" destId="{4373B36B-B10C-284D-B82D-55AB43F7149E}" srcOrd="0" destOrd="0" presId="urn:microsoft.com/office/officeart/2005/8/layout/chevron1"/>
    <dgm:cxn modelId="{B5D29E14-D658-3149-8F61-4DFBB16A0F97}" srcId="{C09D4DA4-2EB2-6643-B24A-0AD1B0CA31A7}" destId="{9A216B54-9AA9-354E-98A5-F7AE6CDC0E1F}" srcOrd="0" destOrd="0" parTransId="{B9FDCCFC-75DA-0C46-A73C-C9BBA37BFBFA}" sibTransId="{9847198C-E41D-C842-82D6-6214C5E745C1}"/>
    <dgm:cxn modelId="{0F15581D-ADCF-0A4C-9471-524C783C6C73}" srcId="{C09D4DA4-2EB2-6643-B24A-0AD1B0CA31A7}" destId="{780D42D7-5809-984A-A324-EEF41862B4FF}" srcOrd="2" destOrd="0" parTransId="{350C9B60-3C00-A64C-BDFF-9A7589E98E04}" sibTransId="{54D1B9ED-D1EF-7341-8252-A51D0A779E1B}"/>
    <dgm:cxn modelId="{A2FF8B22-F07A-FB47-93D6-575D25F7F923}" type="presOf" srcId="{9A216B54-9AA9-354E-98A5-F7AE6CDC0E1F}" destId="{D42A18AB-9662-5B45-AF8E-AE6EEFEAE61C}" srcOrd="0" destOrd="0" presId="urn:microsoft.com/office/officeart/2005/8/layout/chevron1"/>
    <dgm:cxn modelId="{9B9CFE2B-F19D-BE45-86B5-81EAD0ECB7C7}" srcId="{C09D4DA4-2EB2-6643-B24A-0AD1B0CA31A7}" destId="{471A42E8-E5FB-F543-8664-1CBF21FA93F4}" srcOrd="4" destOrd="0" parTransId="{C3C46F74-4C1D-3649-9053-49D66B70379D}" sibTransId="{CC565941-5C6F-D645-81C3-D7787841CC14}"/>
    <dgm:cxn modelId="{571E092C-1AAA-3D45-9291-EED1F65E0F27}" srcId="{C09D4DA4-2EB2-6643-B24A-0AD1B0CA31A7}" destId="{3EAFC540-78E8-4C4E-B6C2-5F9B5D0372A8}" srcOrd="3" destOrd="0" parTransId="{A31ECD2A-D24A-6B47-8F03-5F41B23A21BD}" sibTransId="{AFBC3A62-4FFC-3142-A998-6B5A97BE2FCF}"/>
    <dgm:cxn modelId="{ED8AE138-4E0C-254F-9968-C9399DB995BF}" type="presOf" srcId="{780D42D7-5809-984A-A324-EEF41862B4FF}" destId="{92319544-501D-4E4F-A11F-32A56CFE6053}" srcOrd="0" destOrd="0" presId="urn:microsoft.com/office/officeart/2005/8/layout/chevron1"/>
    <dgm:cxn modelId="{CFD86E92-C232-134F-8C10-7A1FA9589C98}" type="presOf" srcId="{471A42E8-E5FB-F543-8664-1CBF21FA93F4}" destId="{F9E50BB3-4E61-4A4D-8C62-C098E7E79D7E}" srcOrd="0" destOrd="0" presId="urn:microsoft.com/office/officeart/2005/8/layout/chevron1"/>
    <dgm:cxn modelId="{584C9D98-B1A5-6B49-BE9F-682D7C7A5EA7}" type="presOf" srcId="{C09D4DA4-2EB2-6643-B24A-0AD1B0CA31A7}" destId="{48D58189-21BC-8C41-B0D6-A5A75971EF84}" srcOrd="0" destOrd="0" presId="urn:microsoft.com/office/officeart/2005/8/layout/chevron1"/>
    <dgm:cxn modelId="{5BB23AB2-D7E5-F04E-9F96-62D56CEF8D69}" type="presOf" srcId="{6029C546-4178-954F-AD21-30E5704707A9}" destId="{7DE6B349-4D5A-4B46-A030-9F493FCAFC8C}" srcOrd="0" destOrd="0" presId="urn:microsoft.com/office/officeart/2005/8/layout/chevron1"/>
    <dgm:cxn modelId="{AA3933B4-91DE-394E-9026-7EB5B62401A7}" srcId="{C09D4DA4-2EB2-6643-B24A-0AD1B0CA31A7}" destId="{6029C546-4178-954F-AD21-30E5704707A9}" srcOrd="1" destOrd="0" parTransId="{9EA2FC48-9D54-A142-AEFD-3B0AEE359C4C}" sibTransId="{3D386353-B3DD-2549-92E6-BA045F9E0B3D}"/>
    <dgm:cxn modelId="{8D11269D-84A9-6249-B7C2-D3CD3C59BBC1}" type="presParOf" srcId="{48D58189-21BC-8C41-B0D6-A5A75971EF84}" destId="{D42A18AB-9662-5B45-AF8E-AE6EEFEAE61C}" srcOrd="0" destOrd="0" presId="urn:microsoft.com/office/officeart/2005/8/layout/chevron1"/>
    <dgm:cxn modelId="{FA0F7192-F1E8-9042-8E75-1E816F625CA7}" type="presParOf" srcId="{48D58189-21BC-8C41-B0D6-A5A75971EF84}" destId="{27539DBF-8780-D34E-BD83-55321BAB2133}" srcOrd="1" destOrd="0" presId="urn:microsoft.com/office/officeart/2005/8/layout/chevron1"/>
    <dgm:cxn modelId="{942E3E58-3F75-7F43-A0B6-57E571852114}" type="presParOf" srcId="{48D58189-21BC-8C41-B0D6-A5A75971EF84}" destId="{7DE6B349-4D5A-4B46-A030-9F493FCAFC8C}" srcOrd="2" destOrd="0" presId="urn:microsoft.com/office/officeart/2005/8/layout/chevron1"/>
    <dgm:cxn modelId="{D7ABF473-EAF1-B44C-842D-F37A6F0837BE}" type="presParOf" srcId="{48D58189-21BC-8C41-B0D6-A5A75971EF84}" destId="{D48ABABC-B6BC-E14A-949D-4E460AED5F5E}" srcOrd="3" destOrd="0" presId="urn:microsoft.com/office/officeart/2005/8/layout/chevron1"/>
    <dgm:cxn modelId="{C9384A3D-3675-684B-8638-608BDA89E19E}" type="presParOf" srcId="{48D58189-21BC-8C41-B0D6-A5A75971EF84}" destId="{92319544-501D-4E4F-A11F-32A56CFE6053}" srcOrd="4" destOrd="0" presId="urn:microsoft.com/office/officeart/2005/8/layout/chevron1"/>
    <dgm:cxn modelId="{5776E50D-46EB-CD47-9B38-223BA28D32B5}" type="presParOf" srcId="{48D58189-21BC-8C41-B0D6-A5A75971EF84}" destId="{B13A95CC-6489-5D42-BC71-48CBC3EEADC0}" srcOrd="5" destOrd="0" presId="urn:microsoft.com/office/officeart/2005/8/layout/chevron1"/>
    <dgm:cxn modelId="{8B79414E-7200-174F-AAAA-EDFF7E22AB9C}" type="presParOf" srcId="{48D58189-21BC-8C41-B0D6-A5A75971EF84}" destId="{4373B36B-B10C-284D-B82D-55AB43F7149E}" srcOrd="6" destOrd="0" presId="urn:microsoft.com/office/officeart/2005/8/layout/chevron1"/>
    <dgm:cxn modelId="{B791623B-3290-704C-AE8C-56A1C34897D7}" type="presParOf" srcId="{48D58189-21BC-8C41-B0D6-A5A75971EF84}" destId="{FB41E389-8BDE-B443-BC98-B27DB4A64FA9}" srcOrd="7" destOrd="0" presId="urn:microsoft.com/office/officeart/2005/8/layout/chevron1"/>
    <dgm:cxn modelId="{DC825167-7F63-B34A-B50D-153DF21E7BFB}" type="presParOf" srcId="{48D58189-21BC-8C41-B0D6-A5A75971EF84}" destId="{F9E50BB3-4E61-4A4D-8C62-C098E7E79D7E}"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6110E1-85F4-4913-9EBA-CB4C73FC4168}"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5BC0562A-D940-47E0-B645-A9B96CE88FA0}">
      <dgm:prSet phldrT="[Text]" custT="1"/>
      <dgm:spPr/>
      <dgm:t>
        <a:bodyPr/>
        <a:lstStyle/>
        <a:p>
          <a:r>
            <a:rPr lang="en-US" sz="2800" dirty="0"/>
            <a:t>Hear </a:t>
          </a:r>
        </a:p>
        <a:p>
          <a:r>
            <a:rPr lang="en-US" sz="2800" dirty="0"/>
            <a:t>Me</a:t>
          </a:r>
        </a:p>
      </dgm:t>
    </dgm:pt>
    <dgm:pt modelId="{2FB7E0DA-1547-475F-BEBD-5052B94989BD}" type="parTrans" cxnId="{C88945A0-E22C-49C2-93EC-8EECB4519F03}">
      <dgm:prSet/>
      <dgm:spPr/>
      <dgm:t>
        <a:bodyPr/>
        <a:lstStyle/>
        <a:p>
          <a:endParaRPr lang="en-US"/>
        </a:p>
      </dgm:t>
    </dgm:pt>
    <dgm:pt modelId="{37E3A1E4-3C89-484B-BAE3-938A458D85DD}" type="sibTrans" cxnId="{C88945A0-E22C-49C2-93EC-8EECB4519F03}">
      <dgm:prSet/>
      <dgm:spPr/>
      <dgm:t>
        <a:bodyPr/>
        <a:lstStyle/>
        <a:p>
          <a:endParaRPr lang="en-US"/>
        </a:p>
      </dgm:t>
    </dgm:pt>
    <dgm:pt modelId="{68CDDB6D-CB7B-429E-9953-ACDBC6459D83}">
      <dgm:prSet phldrT="[Text]" custT="1"/>
      <dgm:spPr/>
      <dgm:t>
        <a:bodyPr/>
        <a:lstStyle/>
        <a:p>
          <a:r>
            <a:rPr lang="en-US" sz="2800" dirty="0"/>
            <a:t>Protect Me</a:t>
          </a:r>
        </a:p>
      </dgm:t>
    </dgm:pt>
    <dgm:pt modelId="{3240782F-53CC-458C-97AC-24230879E700}" type="parTrans" cxnId="{D85FD590-5125-49F8-8172-AD06418203D1}">
      <dgm:prSet/>
      <dgm:spPr/>
      <dgm:t>
        <a:bodyPr/>
        <a:lstStyle/>
        <a:p>
          <a:endParaRPr lang="en-US"/>
        </a:p>
      </dgm:t>
    </dgm:pt>
    <dgm:pt modelId="{1AEB5EA6-3AF1-41C1-98FD-649D3DAE73ED}" type="sibTrans" cxnId="{D85FD590-5125-49F8-8172-AD06418203D1}">
      <dgm:prSet/>
      <dgm:spPr/>
      <dgm:t>
        <a:bodyPr/>
        <a:lstStyle/>
        <a:p>
          <a:endParaRPr lang="en-US"/>
        </a:p>
      </dgm:t>
    </dgm:pt>
    <dgm:pt modelId="{6192BAD3-4CFB-4E68-9422-25186FF065FB}">
      <dgm:prSet phldrT="[Text]"/>
      <dgm:spPr/>
      <dgm:t>
        <a:bodyPr/>
        <a:lstStyle/>
        <a:p>
          <a:r>
            <a:rPr lang="en-US" dirty="0"/>
            <a:t>Prepare Me</a:t>
          </a:r>
        </a:p>
      </dgm:t>
    </dgm:pt>
    <dgm:pt modelId="{E9D6A2B7-6825-4465-A943-48C011C54D92}" type="parTrans" cxnId="{272F05D7-87E7-40FE-AE21-6DE60137F17C}">
      <dgm:prSet/>
      <dgm:spPr/>
      <dgm:t>
        <a:bodyPr/>
        <a:lstStyle/>
        <a:p>
          <a:endParaRPr lang="en-US"/>
        </a:p>
      </dgm:t>
    </dgm:pt>
    <dgm:pt modelId="{20F69781-DC19-4F78-BB31-3F4400D90963}" type="sibTrans" cxnId="{272F05D7-87E7-40FE-AE21-6DE60137F17C}">
      <dgm:prSet/>
      <dgm:spPr/>
      <dgm:t>
        <a:bodyPr/>
        <a:lstStyle/>
        <a:p>
          <a:endParaRPr lang="en-US"/>
        </a:p>
      </dgm:t>
    </dgm:pt>
    <dgm:pt modelId="{2D8D52AC-7CE8-4E6F-9A22-9C0E789AD773}">
      <dgm:prSet/>
      <dgm:spPr/>
      <dgm:t>
        <a:bodyPr/>
        <a:lstStyle/>
        <a:p>
          <a:r>
            <a:rPr lang="en-US" dirty="0"/>
            <a:t>Support Me</a:t>
          </a:r>
        </a:p>
      </dgm:t>
    </dgm:pt>
    <dgm:pt modelId="{A15E4363-D6BE-44E6-928B-F7F3C21E6A4B}" type="parTrans" cxnId="{56C2F5D7-A5DB-406C-9B5B-A41B4840079C}">
      <dgm:prSet/>
      <dgm:spPr/>
      <dgm:t>
        <a:bodyPr/>
        <a:lstStyle/>
        <a:p>
          <a:endParaRPr lang="en-US"/>
        </a:p>
      </dgm:t>
    </dgm:pt>
    <dgm:pt modelId="{6D4CC78E-0D4C-47B4-AE34-A041F8E43EB7}" type="sibTrans" cxnId="{56C2F5D7-A5DB-406C-9B5B-A41B4840079C}">
      <dgm:prSet/>
      <dgm:spPr/>
      <dgm:t>
        <a:bodyPr/>
        <a:lstStyle/>
        <a:p>
          <a:endParaRPr lang="en-US"/>
        </a:p>
      </dgm:t>
    </dgm:pt>
    <dgm:pt modelId="{06A69A29-00CA-48F1-8621-B0BA5714701E}">
      <dgm:prSet/>
      <dgm:spPr/>
      <dgm:t>
        <a:bodyPr/>
        <a:lstStyle/>
        <a:p>
          <a:r>
            <a:rPr lang="en-US" dirty="0"/>
            <a:t>Care for Me</a:t>
          </a:r>
        </a:p>
      </dgm:t>
    </dgm:pt>
    <dgm:pt modelId="{A2C45FAA-6D8C-4F04-95F5-3CB067350F80}" type="parTrans" cxnId="{3B2C8B6D-4E49-4E8B-A17E-9D1D71877F69}">
      <dgm:prSet/>
      <dgm:spPr/>
      <dgm:t>
        <a:bodyPr/>
        <a:lstStyle/>
        <a:p>
          <a:endParaRPr lang="en-US"/>
        </a:p>
      </dgm:t>
    </dgm:pt>
    <dgm:pt modelId="{626D713C-0780-4A8E-AD46-17A192673F5F}" type="sibTrans" cxnId="{3B2C8B6D-4E49-4E8B-A17E-9D1D71877F69}">
      <dgm:prSet/>
      <dgm:spPr/>
      <dgm:t>
        <a:bodyPr/>
        <a:lstStyle/>
        <a:p>
          <a:endParaRPr lang="en-US"/>
        </a:p>
      </dgm:t>
    </dgm:pt>
    <dgm:pt modelId="{D5FCCCD6-71F8-4840-9803-4ABB3097BB9C}" type="pres">
      <dgm:prSet presAssocID="{326110E1-85F4-4913-9EBA-CB4C73FC4168}" presName="Name0" presStyleCnt="0">
        <dgm:presLayoutVars>
          <dgm:chMax val="11"/>
          <dgm:chPref val="11"/>
          <dgm:dir/>
          <dgm:resizeHandles/>
        </dgm:presLayoutVars>
      </dgm:prSet>
      <dgm:spPr/>
    </dgm:pt>
    <dgm:pt modelId="{60FCBBF8-9841-401C-898C-70419995D79B}" type="pres">
      <dgm:prSet presAssocID="{06A69A29-00CA-48F1-8621-B0BA5714701E}" presName="Accent5" presStyleCnt="0"/>
      <dgm:spPr/>
    </dgm:pt>
    <dgm:pt modelId="{6021F316-C5C5-48A4-9D8D-AF5272455428}" type="pres">
      <dgm:prSet presAssocID="{06A69A29-00CA-48F1-8621-B0BA5714701E}" presName="Accent" presStyleLbl="node1" presStyleIdx="0" presStyleCnt="5"/>
      <dgm:spPr/>
    </dgm:pt>
    <dgm:pt modelId="{66CBDD01-A576-456F-9D5A-CC237C9275DD}" type="pres">
      <dgm:prSet presAssocID="{06A69A29-00CA-48F1-8621-B0BA5714701E}" presName="ParentBackground5" presStyleCnt="0"/>
      <dgm:spPr/>
    </dgm:pt>
    <dgm:pt modelId="{09214B77-D7C3-41F2-967D-84575DF92EB1}" type="pres">
      <dgm:prSet presAssocID="{06A69A29-00CA-48F1-8621-B0BA5714701E}" presName="ParentBackground" presStyleLbl="fgAcc1" presStyleIdx="0" presStyleCnt="5"/>
      <dgm:spPr/>
    </dgm:pt>
    <dgm:pt modelId="{A621B7A6-777D-470C-9BFE-914AD8926EDF}" type="pres">
      <dgm:prSet presAssocID="{06A69A29-00CA-48F1-8621-B0BA5714701E}" presName="Parent5" presStyleLbl="revTx" presStyleIdx="0" presStyleCnt="0">
        <dgm:presLayoutVars>
          <dgm:chMax val="1"/>
          <dgm:chPref val="1"/>
          <dgm:bulletEnabled val="1"/>
        </dgm:presLayoutVars>
      </dgm:prSet>
      <dgm:spPr/>
    </dgm:pt>
    <dgm:pt modelId="{B4F3CD08-0F95-4952-9C2B-93BCD846A0D6}" type="pres">
      <dgm:prSet presAssocID="{2D8D52AC-7CE8-4E6F-9A22-9C0E789AD773}" presName="Accent4" presStyleCnt="0"/>
      <dgm:spPr/>
    </dgm:pt>
    <dgm:pt modelId="{A22F029B-D502-4634-9BE4-C4DA8319BF1C}" type="pres">
      <dgm:prSet presAssocID="{2D8D52AC-7CE8-4E6F-9A22-9C0E789AD773}" presName="Accent" presStyleLbl="node1" presStyleIdx="1" presStyleCnt="5"/>
      <dgm:spPr/>
    </dgm:pt>
    <dgm:pt modelId="{9532C5E6-B1C4-4E60-8485-764BB48895B8}" type="pres">
      <dgm:prSet presAssocID="{2D8D52AC-7CE8-4E6F-9A22-9C0E789AD773}" presName="ParentBackground4" presStyleCnt="0"/>
      <dgm:spPr/>
    </dgm:pt>
    <dgm:pt modelId="{1A750AF9-4338-4466-8F53-CFE46C22FF24}" type="pres">
      <dgm:prSet presAssocID="{2D8D52AC-7CE8-4E6F-9A22-9C0E789AD773}" presName="ParentBackground" presStyleLbl="fgAcc1" presStyleIdx="1" presStyleCnt="5"/>
      <dgm:spPr/>
    </dgm:pt>
    <dgm:pt modelId="{401A0D19-909E-499D-B1A8-90452A99FA64}" type="pres">
      <dgm:prSet presAssocID="{2D8D52AC-7CE8-4E6F-9A22-9C0E789AD773}" presName="Parent4" presStyleLbl="revTx" presStyleIdx="0" presStyleCnt="0">
        <dgm:presLayoutVars>
          <dgm:chMax val="1"/>
          <dgm:chPref val="1"/>
          <dgm:bulletEnabled val="1"/>
        </dgm:presLayoutVars>
      </dgm:prSet>
      <dgm:spPr/>
    </dgm:pt>
    <dgm:pt modelId="{23DA28DD-549B-42A1-A841-B0E554B10BEB}" type="pres">
      <dgm:prSet presAssocID="{6192BAD3-4CFB-4E68-9422-25186FF065FB}" presName="Accent3" presStyleCnt="0"/>
      <dgm:spPr/>
    </dgm:pt>
    <dgm:pt modelId="{642B8BE4-44DC-4FAE-B127-96889A678928}" type="pres">
      <dgm:prSet presAssocID="{6192BAD3-4CFB-4E68-9422-25186FF065FB}" presName="Accent" presStyleLbl="node1" presStyleIdx="2" presStyleCnt="5"/>
      <dgm:spPr/>
    </dgm:pt>
    <dgm:pt modelId="{FD3BF339-8D26-4D73-A06C-B3E1F9FD556F}" type="pres">
      <dgm:prSet presAssocID="{6192BAD3-4CFB-4E68-9422-25186FF065FB}" presName="ParentBackground3" presStyleCnt="0"/>
      <dgm:spPr/>
    </dgm:pt>
    <dgm:pt modelId="{C9CDC0DE-0571-41A5-974B-CE8E7744D46D}" type="pres">
      <dgm:prSet presAssocID="{6192BAD3-4CFB-4E68-9422-25186FF065FB}" presName="ParentBackground" presStyleLbl="fgAcc1" presStyleIdx="2" presStyleCnt="5"/>
      <dgm:spPr/>
    </dgm:pt>
    <dgm:pt modelId="{3E54408F-2B4F-4553-B15A-5248CD46A633}" type="pres">
      <dgm:prSet presAssocID="{6192BAD3-4CFB-4E68-9422-25186FF065FB}" presName="Parent3" presStyleLbl="revTx" presStyleIdx="0" presStyleCnt="0">
        <dgm:presLayoutVars>
          <dgm:chMax val="1"/>
          <dgm:chPref val="1"/>
          <dgm:bulletEnabled val="1"/>
        </dgm:presLayoutVars>
      </dgm:prSet>
      <dgm:spPr/>
    </dgm:pt>
    <dgm:pt modelId="{C5E1D82A-7F50-472C-B5A9-7702D66D6435}" type="pres">
      <dgm:prSet presAssocID="{68CDDB6D-CB7B-429E-9953-ACDBC6459D83}" presName="Accent2" presStyleCnt="0"/>
      <dgm:spPr/>
    </dgm:pt>
    <dgm:pt modelId="{EF82DF92-B8D1-4F3B-8C9C-D345CC926C8D}" type="pres">
      <dgm:prSet presAssocID="{68CDDB6D-CB7B-429E-9953-ACDBC6459D83}" presName="Accent" presStyleLbl="node1" presStyleIdx="3" presStyleCnt="5"/>
      <dgm:spPr/>
    </dgm:pt>
    <dgm:pt modelId="{A0A1CCCC-BCD3-4071-816E-C443E2E6D25B}" type="pres">
      <dgm:prSet presAssocID="{68CDDB6D-CB7B-429E-9953-ACDBC6459D83}" presName="ParentBackground2" presStyleCnt="0"/>
      <dgm:spPr/>
    </dgm:pt>
    <dgm:pt modelId="{CB978DD4-C7DA-4264-95BB-3777EC7A989D}" type="pres">
      <dgm:prSet presAssocID="{68CDDB6D-CB7B-429E-9953-ACDBC6459D83}" presName="ParentBackground" presStyleLbl="fgAcc1" presStyleIdx="3" presStyleCnt="5"/>
      <dgm:spPr/>
    </dgm:pt>
    <dgm:pt modelId="{26D09499-EC38-4756-9F3A-31587E8B9094}" type="pres">
      <dgm:prSet presAssocID="{68CDDB6D-CB7B-429E-9953-ACDBC6459D83}" presName="Parent2" presStyleLbl="revTx" presStyleIdx="0" presStyleCnt="0">
        <dgm:presLayoutVars>
          <dgm:chMax val="1"/>
          <dgm:chPref val="1"/>
          <dgm:bulletEnabled val="1"/>
        </dgm:presLayoutVars>
      </dgm:prSet>
      <dgm:spPr/>
    </dgm:pt>
    <dgm:pt modelId="{3AC6592B-41EE-4E9A-9916-1F9DE491452E}" type="pres">
      <dgm:prSet presAssocID="{5BC0562A-D940-47E0-B645-A9B96CE88FA0}" presName="Accent1" presStyleCnt="0"/>
      <dgm:spPr/>
    </dgm:pt>
    <dgm:pt modelId="{E3128479-7273-4DAA-9245-8CD4F1F4E66B}" type="pres">
      <dgm:prSet presAssocID="{5BC0562A-D940-47E0-B645-A9B96CE88FA0}" presName="Accent" presStyleLbl="node1" presStyleIdx="4" presStyleCnt="5"/>
      <dgm:spPr/>
    </dgm:pt>
    <dgm:pt modelId="{C287A9FC-7D3B-4FE2-BD6D-FF2BA79E6A4B}" type="pres">
      <dgm:prSet presAssocID="{5BC0562A-D940-47E0-B645-A9B96CE88FA0}" presName="ParentBackground1" presStyleCnt="0"/>
      <dgm:spPr/>
    </dgm:pt>
    <dgm:pt modelId="{EDC06222-B635-465F-B56D-639CF70A1E24}" type="pres">
      <dgm:prSet presAssocID="{5BC0562A-D940-47E0-B645-A9B96CE88FA0}" presName="ParentBackground" presStyleLbl="fgAcc1" presStyleIdx="4" presStyleCnt="5"/>
      <dgm:spPr/>
    </dgm:pt>
    <dgm:pt modelId="{F7F15DAE-2A71-4DB3-A67D-916C367B187B}" type="pres">
      <dgm:prSet presAssocID="{5BC0562A-D940-47E0-B645-A9B96CE88FA0}" presName="Parent1" presStyleLbl="revTx" presStyleIdx="0" presStyleCnt="0">
        <dgm:presLayoutVars>
          <dgm:chMax val="1"/>
          <dgm:chPref val="1"/>
          <dgm:bulletEnabled val="1"/>
        </dgm:presLayoutVars>
      </dgm:prSet>
      <dgm:spPr/>
    </dgm:pt>
  </dgm:ptLst>
  <dgm:cxnLst>
    <dgm:cxn modelId="{00897A19-285D-4980-B01F-445173FE8905}" type="presOf" srcId="{2D8D52AC-7CE8-4E6F-9A22-9C0E789AD773}" destId="{1A750AF9-4338-4466-8F53-CFE46C22FF24}" srcOrd="0" destOrd="0" presId="urn:microsoft.com/office/officeart/2011/layout/CircleProcess"/>
    <dgm:cxn modelId="{E1164933-BFBE-4AEA-810C-EB6AA8B8D935}" type="presOf" srcId="{06A69A29-00CA-48F1-8621-B0BA5714701E}" destId="{09214B77-D7C3-41F2-967D-84575DF92EB1}" srcOrd="0" destOrd="0" presId="urn:microsoft.com/office/officeart/2011/layout/CircleProcess"/>
    <dgm:cxn modelId="{3B2C8B6D-4E49-4E8B-A17E-9D1D71877F69}" srcId="{326110E1-85F4-4913-9EBA-CB4C73FC4168}" destId="{06A69A29-00CA-48F1-8621-B0BA5714701E}" srcOrd="4" destOrd="0" parTransId="{A2C45FAA-6D8C-4F04-95F5-3CB067350F80}" sibTransId="{626D713C-0780-4A8E-AD46-17A192673F5F}"/>
    <dgm:cxn modelId="{8D75AC7B-3084-4C74-97E8-1DB5909617E3}" type="presOf" srcId="{68CDDB6D-CB7B-429E-9953-ACDBC6459D83}" destId="{CB978DD4-C7DA-4264-95BB-3777EC7A989D}" srcOrd="0" destOrd="0" presId="urn:microsoft.com/office/officeart/2011/layout/CircleProcess"/>
    <dgm:cxn modelId="{B4A90881-4B3F-4571-9758-DCC40D45D404}" type="presOf" srcId="{6192BAD3-4CFB-4E68-9422-25186FF065FB}" destId="{3E54408F-2B4F-4553-B15A-5248CD46A633}" srcOrd="1" destOrd="0" presId="urn:microsoft.com/office/officeart/2011/layout/CircleProcess"/>
    <dgm:cxn modelId="{D85FD590-5125-49F8-8172-AD06418203D1}" srcId="{326110E1-85F4-4913-9EBA-CB4C73FC4168}" destId="{68CDDB6D-CB7B-429E-9953-ACDBC6459D83}" srcOrd="1" destOrd="0" parTransId="{3240782F-53CC-458C-97AC-24230879E700}" sibTransId="{1AEB5EA6-3AF1-41C1-98FD-649D3DAE73ED}"/>
    <dgm:cxn modelId="{81599D9E-32A5-447C-B912-98B8FC30CEA3}" type="presOf" srcId="{6192BAD3-4CFB-4E68-9422-25186FF065FB}" destId="{C9CDC0DE-0571-41A5-974B-CE8E7744D46D}" srcOrd="0" destOrd="0" presId="urn:microsoft.com/office/officeart/2011/layout/CircleProcess"/>
    <dgm:cxn modelId="{C88945A0-E22C-49C2-93EC-8EECB4519F03}" srcId="{326110E1-85F4-4913-9EBA-CB4C73FC4168}" destId="{5BC0562A-D940-47E0-B645-A9B96CE88FA0}" srcOrd="0" destOrd="0" parTransId="{2FB7E0DA-1547-475F-BEBD-5052B94989BD}" sibTransId="{37E3A1E4-3C89-484B-BAE3-938A458D85DD}"/>
    <dgm:cxn modelId="{7E6AAFBC-EC49-4A5E-9C45-98EEF3FBD438}" type="presOf" srcId="{06A69A29-00CA-48F1-8621-B0BA5714701E}" destId="{A621B7A6-777D-470C-9BFE-914AD8926EDF}" srcOrd="1" destOrd="0" presId="urn:microsoft.com/office/officeart/2011/layout/CircleProcess"/>
    <dgm:cxn modelId="{7CEBC0BD-CF0F-44F4-B64D-960068A77338}" type="presOf" srcId="{2D8D52AC-7CE8-4E6F-9A22-9C0E789AD773}" destId="{401A0D19-909E-499D-B1A8-90452A99FA64}" srcOrd="1" destOrd="0" presId="urn:microsoft.com/office/officeart/2011/layout/CircleProcess"/>
    <dgm:cxn modelId="{467CCBC9-D2DB-4A2A-BB09-335E6AE603BF}" type="presOf" srcId="{326110E1-85F4-4913-9EBA-CB4C73FC4168}" destId="{D5FCCCD6-71F8-4840-9803-4ABB3097BB9C}" srcOrd="0" destOrd="0" presId="urn:microsoft.com/office/officeart/2011/layout/CircleProcess"/>
    <dgm:cxn modelId="{21FC93D5-A5FC-4C29-8BF8-AE42480EC291}" type="presOf" srcId="{5BC0562A-D940-47E0-B645-A9B96CE88FA0}" destId="{F7F15DAE-2A71-4DB3-A67D-916C367B187B}" srcOrd="1" destOrd="0" presId="urn:microsoft.com/office/officeart/2011/layout/CircleProcess"/>
    <dgm:cxn modelId="{272F05D7-87E7-40FE-AE21-6DE60137F17C}" srcId="{326110E1-85F4-4913-9EBA-CB4C73FC4168}" destId="{6192BAD3-4CFB-4E68-9422-25186FF065FB}" srcOrd="2" destOrd="0" parTransId="{E9D6A2B7-6825-4465-A943-48C011C54D92}" sibTransId="{20F69781-DC19-4F78-BB31-3F4400D90963}"/>
    <dgm:cxn modelId="{56C2F5D7-A5DB-406C-9B5B-A41B4840079C}" srcId="{326110E1-85F4-4913-9EBA-CB4C73FC4168}" destId="{2D8D52AC-7CE8-4E6F-9A22-9C0E789AD773}" srcOrd="3" destOrd="0" parTransId="{A15E4363-D6BE-44E6-928B-F7F3C21E6A4B}" sibTransId="{6D4CC78E-0D4C-47B4-AE34-A041F8E43EB7}"/>
    <dgm:cxn modelId="{9F62EFE5-4C1C-4652-9318-EFB8662E692F}" type="presOf" srcId="{68CDDB6D-CB7B-429E-9953-ACDBC6459D83}" destId="{26D09499-EC38-4756-9F3A-31587E8B9094}" srcOrd="1" destOrd="0" presId="urn:microsoft.com/office/officeart/2011/layout/CircleProcess"/>
    <dgm:cxn modelId="{9E2454F9-3A09-403E-9A4D-DBEB81CE0B6D}" type="presOf" srcId="{5BC0562A-D940-47E0-B645-A9B96CE88FA0}" destId="{EDC06222-B635-465F-B56D-639CF70A1E24}" srcOrd="0" destOrd="0" presId="urn:microsoft.com/office/officeart/2011/layout/CircleProcess"/>
    <dgm:cxn modelId="{E7B0F94E-0675-4CCB-952E-AAC26A7BA4DE}" type="presParOf" srcId="{D5FCCCD6-71F8-4840-9803-4ABB3097BB9C}" destId="{60FCBBF8-9841-401C-898C-70419995D79B}" srcOrd="0" destOrd="0" presId="urn:microsoft.com/office/officeart/2011/layout/CircleProcess"/>
    <dgm:cxn modelId="{85271D8A-667F-4C4F-8242-AF6FF544BFAA}" type="presParOf" srcId="{60FCBBF8-9841-401C-898C-70419995D79B}" destId="{6021F316-C5C5-48A4-9D8D-AF5272455428}" srcOrd="0" destOrd="0" presId="urn:microsoft.com/office/officeart/2011/layout/CircleProcess"/>
    <dgm:cxn modelId="{64A0AF9C-D677-4E78-B84E-5A428A983C6A}" type="presParOf" srcId="{D5FCCCD6-71F8-4840-9803-4ABB3097BB9C}" destId="{66CBDD01-A576-456F-9D5A-CC237C9275DD}" srcOrd="1" destOrd="0" presId="urn:microsoft.com/office/officeart/2011/layout/CircleProcess"/>
    <dgm:cxn modelId="{F2FD7ACC-CD30-4D69-AAFD-EFEF94ACDBEF}" type="presParOf" srcId="{66CBDD01-A576-456F-9D5A-CC237C9275DD}" destId="{09214B77-D7C3-41F2-967D-84575DF92EB1}" srcOrd="0" destOrd="0" presId="urn:microsoft.com/office/officeart/2011/layout/CircleProcess"/>
    <dgm:cxn modelId="{F4D8E5ED-BD63-458A-9136-031932626131}" type="presParOf" srcId="{D5FCCCD6-71F8-4840-9803-4ABB3097BB9C}" destId="{A621B7A6-777D-470C-9BFE-914AD8926EDF}" srcOrd="2" destOrd="0" presId="urn:microsoft.com/office/officeart/2011/layout/CircleProcess"/>
    <dgm:cxn modelId="{467ABBFB-6449-4B88-B95E-AB8B4B5EC44B}" type="presParOf" srcId="{D5FCCCD6-71F8-4840-9803-4ABB3097BB9C}" destId="{B4F3CD08-0F95-4952-9C2B-93BCD846A0D6}" srcOrd="3" destOrd="0" presId="urn:microsoft.com/office/officeart/2011/layout/CircleProcess"/>
    <dgm:cxn modelId="{9143AADD-2BFC-4F1D-A3F6-998C6119AC30}" type="presParOf" srcId="{B4F3CD08-0F95-4952-9C2B-93BCD846A0D6}" destId="{A22F029B-D502-4634-9BE4-C4DA8319BF1C}" srcOrd="0" destOrd="0" presId="urn:microsoft.com/office/officeart/2011/layout/CircleProcess"/>
    <dgm:cxn modelId="{0BEFB393-2BAF-445F-BAD9-6CEEABD046DA}" type="presParOf" srcId="{D5FCCCD6-71F8-4840-9803-4ABB3097BB9C}" destId="{9532C5E6-B1C4-4E60-8485-764BB48895B8}" srcOrd="4" destOrd="0" presId="urn:microsoft.com/office/officeart/2011/layout/CircleProcess"/>
    <dgm:cxn modelId="{A735C743-2D5D-4536-9A31-5DD600778F9A}" type="presParOf" srcId="{9532C5E6-B1C4-4E60-8485-764BB48895B8}" destId="{1A750AF9-4338-4466-8F53-CFE46C22FF24}" srcOrd="0" destOrd="0" presId="urn:microsoft.com/office/officeart/2011/layout/CircleProcess"/>
    <dgm:cxn modelId="{095E14AA-A88D-48B7-A691-632B103FEB47}" type="presParOf" srcId="{D5FCCCD6-71F8-4840-9803-4ABB3097BB9C}" destId="{401A0D19-909E-499D-B1A8-90452A99FA64}" srcOrd="5" destOrd="0" presId="urn:microsoft.com/office/officeart/2011/layout/CircleProcess"/>
    <dgm:cxn modelId="{EE876B00-3B88-4CA6-8A9D-43EDAD787398}" type="presParOf" srcId="{D5FCCCD6-71F8-4840-9803-4ABB3097BB9C}" destId="{23DA28DD-549B-42A1-A841-B0E554B10BEB}" srcOrd="6" destOrd="0" presId="urn:microsoft.com/office/officeart/2011/layout/CircleProcess"/>
    <dgm:cxn modelId="{D811D8B8-4454-4F21-8260-2338B544501D}" type="presParOf" srcId="{23DA28DD-549B-42A1-A841-B0E554B10BEB}" destId="{642B8BE4-44DC-4FAE-B127-96889A678928}" srcOrd="0" destOrd="0" presId="urn:microsoft.com/office/officeart/2011/layout/CircleProcess"/>
    <dgm:cxn modelId="{BD93EFB8-F00B-423B-A680-DA406245C2B3}" type="presParOf" srcId="{D5FCCCD6-71F8-4840-9803-4ABB3097BB9C}" destId="{FD3BF339-8D26-4D73-A06C-B3E1F9FD556F}" srcOrd="7" destOrd="0" presId="urn:microsoft.com/office/officeart/2011/layout/CircleProcess"/>
    <dgm:cxn modelId="{111CEDAA-29CD-4760-B111-CB27C78FDBD7}" type="presParOf" srcId="{FD3BF339-8D26-4D73-A06C-B3E1F9FD556F}" destId="{C9CDC0DE-0571-41A5-974B-CE8E7744D46D}" srcOrd="0" destOrd="0" presId="urn:microsoft.com/office/officeart/2011/layout/CircleProcess"/>
    <dgm:cxn modelId="{B340CBB6-05FC-42ED-B5E7-0494A4E6556B}" type="presParOf" srcId="{D5FCCCD6-71F8-4840-9803-4ABB3097BB9C}" destId="{3E54408F-2B4F-4553-B15A-5248CD46A633}" srcOrd="8" destOrd="0" presId="urn:microsoft.com/office/officeart/2011/layout/CircleProcess"/>
    <dgm:cxn modelId="{E95A47DE-4EE6-4F94-B0E5-1844D1CAA9E8}" type="presParOf" srcId="{D5FCCCD6-71F8-4840-9803-4ABB3097BB9C}" destId="{C5E1D82A-7F50-472C-B5A9-7702D66D6435}" srcOrd="9" destOrd="0" presId="urn:microsoft.com/office/officeart/2011/layout/CircleProcess"/>
    <dgm:cxn modelId="{108CA53B-EA79-4077-9BF5-71AE53F24E0C}" type="presParOf" srcId="{C5E1D82A-7F50-472C-B5A9-7702D66D6435}" destId="{EF82DF92-B8D1-4F3B-8C9C-D345CC926C8D}" srcOrd="0" destOrd="0" presId="urn:microsoft.com/office/officeart/2011/layout/CircleProcess"/>
    <dgm:cxn modelId="{190FE2F5-F12C-4EB5-8F96-45AE531D066F}" type="presParOf" srcId="{D5FCCCD6-71F8-4840-9803-4ABB3097BB9C}" destId="{A0A1CCCC-BCD3-4071-816E-C443E2E6D25B}" srcOrd="10" destOrd="0" presId="urn:microsoft.com/office/officeart/2011/layout/CircleProcess"/>
    <dgm:cxn modelId="{81CD0735-37A6-4B19-BD92-399DC203D2AC}" type="presParOf" srcId="{A0A1CCCC-BCD3-4071-816E-C443E2E6D25B}" destId="{CB978DD4-C7DA-4264-95BB-3777EC7A989D}" srcOrd="0" destOrd="0" presId="urn:microsoft.com/office/officeart/2011/layout/CircleProcess"/>
    <dgm:cxn modelId="{B68A5118-7A18-4F7F-A54A-F9487F30E23C}" type="presParOf" srcId="{D5FCCCD6-71F8-4840-9803-4ABB3097BB9C}" destId="{26D09499-EC38-4756-9F3A-31587E8B9094}" srcOrd="11" destOrd="0" presId="urn:microsoft.com/office/officeart/2011/layout/CircleProcess"/>
    <dgm:cxn modelId="{6CDE9D99-F8F8-4553-9D0F-1C38E5B139E0}" type="presParOf" srcId="{D5FCCCD6-71F8-4840-9803-4ABB3097BB9C}" destId="{3AC6592B-41EE-4E9A-9916-1F9DE491452E}" srcOrd="12" destOrd="0" presId="urn:microsoft.com/office/officeart/2011/layout/CircleProcess"/>
    <dgm:cxn modelId="{92E9B038-AC90-4056-B5A8-5A55EC001929}" type="presParOf" srcId="{3AC6592B-41EE-4E9A-9916-1F9DE491452E}" destId="{E3128479-7273-4DAA-9245-8CD4F1F4E66B}" srcOrd="0" destOrd="0" presId="urn:microsoft.com/office/officeart/2011/layout/CircleProcess"/>
    <dgm:cxn modelId="{12CBF701-4ECE-458C-AE04-D92351C3939C}" type="presParOf" srcId="{D5FCCCD6-71F8-4840-9803-4ABB3097BB9C}" destId="{C287A9FC-7D3B-4FE2-BD6D-FF2BA79E6A4B}" srcOrd="13" destOrd="0" presId="urn:microsoft.com/office/officeart/2011/layout/CircleProcess"/>
    <dgm:cxn modelId="{B49A5D90-AFFB-4CF4-9350-D1DF5981B81A}" type="presParOf" srcId="{C287A9FC-7D3B-4FE2-BD6D-FF2BA79E6A4B}" destId="{EDC06222-B635-465F-B56D-639CF70A1E24}" srcOrd="0" destOrd="0" presId="urn:microsoft.com/office/officeart/2011/layout/CircleProcess"/>
    <dgm:cxn modelId="{E84114CA-0DEE-4834-B3F9-170E0A584AF7}" type="presParOf" srcId="{D5FCCCD6-71F8-4840-9803-4ABB3097BB9C}" destId="{F7F15DAE-2A71-4DB3-A67D-916C367B187B}"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6110E1-85F4-4913-9EBA-CB4C73FC4168}"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5BC0562A-D940-47E0-B645-A9B96CE88FA0}">
      <dgm:prSet phldrT="[Text]" custT="1"/>
      <dgm:spPr/>
      <dgm:t>
        <a:bodyPr/>
        <a:lstStyle/>
        <a:p>
          <a:r>
            <a:rPr lang="en-US" sz="2800" dirty="0"/>
            <a:t>Safety</a:t>
          </a:r>
        </a:p>
      </dgm:t>
    </dgm:pt>
    <dgm:pt modelId="{2FB7E0DA-1547-475F-BEBD-5052B94989BD}" type="parTrans" cxnId="{C88945A0-E22C-49C2-93EC-8EECB4519F03}">
      <dgm:prSet/>
      <dgm:spPr/>
      <dgm:t>
        <a:bodyPr/>
        <a:lstStyle/>
        <a:p>
          <a:endParaRPr lang="en-US"/>
        </a:p>
      </dgm:t>
    </dgm:pt>
    <dgm:pt modelId="{37E3A1E4-3C89-484B-BAE3-938A458D85DD}" type="sibTrans" cxnId="{C88945A0-E22C-49C2-93EC-8EECB4519F03}">
      <dgm:prSet/>
      <dgm:spPr/>
      <dgm:t>
        <a:bodyPr/>
        <a:lstStyle/>
        <a:p>
          <a:endParaRPr lang="en-US"/>
        </a:p>
      </dgm:t>
    </dgm:pt>
    <dgm:pt modelId="{68CDDB6D-CB7B-429E-9953-ACDBC6459D83}">
      <dgm:prSet phldrT="[Text]" custT="1"/>
      <dgm:spPr/>
      <dgm:t>
        <a:bodyPr/>
        <a:lstStyle/>
        <a:p>
          <a:r>
            <a:rPr lang="en-US" sz="2800" dirty="0"/>
            <a:t>Calm</a:t>
          </a:r>
        </a:p>
      </dgm:t>
    </dgm:pt>
    <dgm:pt modelId="{3240782F-53CC-458C-97AC-24230879E700}" type="parTrans" cxnId="{D85FD590-5125-49F8-8172-AD06418203D1}">
      <dgm:prSet/>
      <dgm:spPr/>
      <dgm:t>
        <a:bodyPr/>
        <a:lstStyle/>
        <a:p>
          <a:endParaRPr lang="en-US"/>
        </a:p>
      </dgm:t>
    </dgm:pt>
    <dgm:pt modelId="{1AEB5EA6-3AF1-41C1-98FD-649D3DAE73ED}" type="sibTrans" cxnId="{D85FD590-5125-49F8-8172-AD06418203D1}">
      <dgm:prSet/>
      <dgm:spPr/>
      <dgm:t>
        <a:bodyPr/>
        <a:lstStyle/>
        <a:p>
          <a:endParaRPr lang="en-US"/>
        </a:p>
      </dgm:t>
    </dgm:pt>
    <dgm:pt modelId="{6192BAD3-4CFB-4E68-9422-25186FF065FB}">
      <dgm:prSet phldrT="[Text]" custT="1"/>
      <dgm:spPr/>
      <dgm:t>
        <a:bodyPr/>
        <a:lstStyle/>
        <a:p>
          <a:r>
            <a:rPr lang="en-US" sz="2800" dirty="0"/>
            <a:t>Efficacy</a:t>
          </a:r>
        </a:p>
      </dgm:t>
    </dgm:pt>
    <dgm:pt modelId="{E9D6A2B7-6825-4465-A943-48C011C54D92}" type="parTrans" cxnId="{272F05D7-87E7-40FE-AE21-6DE60137F17C}">
      <dgm:prSet/>
      <dgm:spPr/>
      <dgm:t>
        <a:bodyPr/>
        <a:lstStyle/>
        <a:p>
          <a:endParaRPr lang="en-US"/>
        </a:p>
      </dgm:t>
    </dgm:pt>
    <dgm:pt modelId="{20F69781-DC19-4F78-BB31-3F4400D90963}" type="sibTrans" cxnId="{272F05D7-87E7-40FE-AE21-6DE60137F17C}">
      <dgm:prSet/>
      <dgm:spPr/>
      <dgm:t>
        <a:bodyPr/>
        <a:lstStyle/>
        <a:p>
          <a:endParaRPr lang="en-US"/>
        </a:p>
      </dgm:t>
    </dgm:pt>
    <dgm:pt modelId="{2D8D52AC-7CE8-4E6F-9A22-9C0E789AD773}">
      <dgm:prSet custT="1"/>
      <dgm:spPr/>
      <dgm:t>
        <a:bodyPr/>
        <a:lstStyle/>
        <a:p>
          <a:r>
            <a:rPr lang="en-US" sz="2800" dirty="0"/>
            <a:t>Connectedness</a:t>
          </a:r>
        </a:p>
      </dgm:t>
    </dgm:pt>
    <dgm:pt modelId="{A15E4363-D6BE-44E6-928B-F7F3C21E6A4B}" type="parTrans" cxnId="{56C2F5D7-A5DB-406C-9B5B-A41B4840079C}">
      <dgm:prSet/>
      <dgm:spPr/>
      <dgm:t>
        <a:bodyPr/>
        <a:lstStyle/>
        <a:p>
          <a:endParaRPr lang="en-US"/>
        </a:p>
      </dgm:t>
    </dgm:pt>
    <dgm:pt modelId="{6D4CC78E-0D4C-47B4-AE34-A041F8E43EB7}" type="sibTrans" cxnId="{56C2F5D7-A5DB-406C-9B5B-A41B4840079C}">
      <dgm:prSet/>
      <dgm:spPr/>
      <dgm:t>
        <a:bodyPr/>
        <a:lstStyle/>
        <a:p>
          <a:endParaRPr lang="en-US"/>
        </a:p>
      </dgm:t>
    </dgm:pt>
    <dgm:pt modelId="{06A69A29-00CA-48F1-8621-B0BA5714701E}">
      <dgm:prSet custT="1"/>
      <dgm:spPr/>
      <dgm:t>
        <a:bodyPr/>
        <a:lstStyle/>
        <a:p>
          <a:r>
            <a:rPr lang="en-US" sz="2800" dirty="0"/>
            <a:t>Hope</a:t>
          </a:r>
        </a:p>
      </dgm:t>
    </dgm:pt>
    <dgm:pt modelId="{A2C45FAA-6D8C-4F04-95F5-3CB067350F80}" type="parTrans" cxnId="{3B2C8B6D-4E49-4E8B-A17E-9D1D71877F69}">
      <dgm:prSet/>
      <dgm:spPr/>
      <dgm:t>
        <a:bodyPr/>
        <a:lstStyle/>
        <a:p>
          <a:endParaRPr lang="en-US"/>
        </a:p>
      </dgm:t>
    </dgm:pt>
    <dgm:pt modelId="{626D713C-0780-4A8E-AD46-17A192673F5F}" type="sibTrans" cxnId="{3B2C8B6D-4E49-4E8B-A17E-9D1D71877F69}">
      <dgm:prSet/>
      <dgm:spPr/>
      <dgm:t>
        <a:bodyPr/>
        <a:lstStyle/>
        <a:p>
          <a:endParaRPr lang="en-US"/>
        </a:p>
      </dgm:t>
    </dgm:pt>
    <dgm:pt modelId="{D5FCCCD6-71F8-4840-9803-4ABB3097BB9C}" type="pres">
      <dgm:prSet presAssocID="{326110E1-85F4-4913-9EBA-CB4C73FC4168}" presName="Name0" presStyleCnt="0">
        <dgm:presLayoutVars>
          <dgm:chMax val="11"/>
          <dgm:chPref val="11"/>
          <dgm:dir/>
          <dgm:resizeHandles/>
        </dgm:presLayoutVars>
      </dgm:prSet>
      <dgm:spPr/>
    </dgm:pt>
    <dgm:pt modelId="{60FCBBF8-9841-401C-898C-70419995D79B}" type="pres">
      <dgm:prSet presAssocID="{06A69A29-00CA-48F1-8621-B0BA5714701E}" presName="Accent5" presStyleCnt="0"/>
      <dgm:spPr/>
    </dgm:pt>
    <dgm:pt modelId="{6021F316-C5C5-48A4-9D8D-AF5272455428}" type="pres">
      <dgm:prSet presAssocID="{06A69A29-00CA-48F1-8621-B0BA5714701E}" presName="Accent" presStyleLbl="node1" presStyleIdx="0" presStyleCnt="5"/>
      <dgm:spPr/>
    </dgm:pt>
    <dgm:pt modelId="{66CBDD01-A576-456F-9D5A-CC237C9275DD}" type="pres">
      <dgm:prSet presAssocID="{06A69A29-00CA-48F1-8621-B0BA5714701E}" presName="ParentBackground5" presStyleCnt="0"/>
      <dgm:spPr/>
    </dgm:pt>
    <dgm:pt modelId="{09214B77-D7C3-41F2-967D-84575DF92EB1}" type="pres">
      <dgm:prSet presAssocID="{06A69A29-00CA-48F1-8621-B0BA5714701E}" presName="ParentBackground" presStyleLbl="fgAcc1" presStyleIdx="0" presStyleCnt="5"/>
      <dgm:spPr/>
    </dgm:pt>
    <dgm:pt modelId="{A621B7A6-777D-470C-9BFE-914AD8926EDF}" type="pres">
      <dgm:prSet presAssocID="{06A69A29-00CA-48F1-8621-B0BA5714701E}" presName="Parent5" presStyleLbl="revTx" presStyleIdx="0" presStyleCnt="0">
        <dgm:presLayoutVars>
          <dgm:chMax val="1"/>
          <dgm:chPref val="1"/>
          <dgm:bulletEnabled val="1"/>
        </dgm:presLayoutVars>
      </dgm:prSet>
      <dgm:spPr/>
    </dgm:pt>
    <dgm:pt modelId="{B4F3CD08-0F95-4952-9C2B-93BCD846A0D6}" type="pres">
      <dgm:prSet presAssocID="{2D8D52AC-7CE8-4E6F-9A22-9C0E789AD773}" presName="Accent4" presStyleCnt="0"/>
      <dgm:spPr/>
    </dgm:pt>
    <dgm:pt modelId="{A22F029B-D502-4634-9BE4-C4DA8319BF1C}" type="pres">
      <dgm:prSet presAssocID="{2D8D52AC-7CE8-4E6F-9A22-9C0E789AD773}" presName="Accent" presStyleLbl="node1" presStyleIdx="1" presStyleCnt="5"/>
      <dgm:spPr/>
    </dgm:pt>
    <dgm:pt modelId="{9532C5E6-B1C4-4E60-8485-764BB48895B8}" type="pres">
      <dgm:prSet presAssocID="{2D8D52AC-7CE8-4E6F-9A22-9C0E789AD773}" presName="ParentBackground4" presStyleCnt="0"/>
      <dgm:spPr/>
    </dgm:pt>
    <dgm:pt modelId="{1A750AF9-4338-4466-8F53-CFE46C22FF24}" type="pres">
      <dgm:prSet presAssocID="{2D8D52AC-7CE8-4E6F-9A22-9C0E789AD773}" presName="ParentBackground" presStyleLbl="fgAcc1" presStyleIdx="1" presStyleCnt="5"/>
      <dgm:spPr/>
    </dgm:pt>
    <dgm:pt modelId="{401A0D19-909E-499D-B1A8-90452A99FA64}" type="pres">
      <dgm:prSet presAssocID="{2D8D52AC-7CE8-4E6F-9A22-9C0E789AD773}" presName="Parent4" presStyleLbl="revTx" presStyleIdx="0" presStyleCnt="0">
        <dgm:presLayoutVars>
          <dgm:chMax val="1"/>
          <dgm:chPref val="1"/>
          <dgm:bulletEnabled val="1"/>
        </dgm:presLayoutVars>
      </dgm:prSet>
      <dgm:spPr/>
    </dgm:pt>
    <dgm:pt modelId="{23DA28DD-549B-42A1-A841-B0E554B10BEB}" type="pres">
      <dgm:prSet presAssocID="{6192BAD3-4CFB-4E68-9422-25186FF065FB}" presName="Accent3" presStyleCnt="0"/>
      <dgm:spPr/>
    </dgm:pt>
    <dgm:pt modelId="{642B8BE4-44DC-4FAE-B127-96889A678928}" type="pres">
      <dgm:prSet presAssocID="{6192BAD3-4CFB-4E68-9422-25186FF065FB}" presName="Accent" presStyleLbl="node1" presStyleIdx="2" presStyleCnt="5"/>
      <dgm:spPr/>
    </dgm:pt>
    <dgm:pt modelId="{FD3BF339-8D26-4D73-A06C-B3E1F9FD556F}" type="pres">
      <dgm:prSet presAssocID="{6192BAD3-4CFB-4E68-9422-25186FF065FB}" presName="ParentBackground3" presStyleCnt="0"/>
      <dgm:spPr/>
    </dgm:pt>
    <dgm:pt modelId="{C9CDC0DE-0571-41A5-974B-CE8E7744D46D}" type="pres">
      <dgm:prSet presAssocID="{6192BAD3-4CFB-4E68-9422-25186FF065FB}" presName="ParentBackground" presStyleLbl="fgAcc1" presStyleIdx="2" presStyleCnt="5"/>
      <dgm:spPr/>
    </dgm:pt>
    <dgm:pt modelId="{3E54408F-2B4F-4553-B15A-5248CD46A633}" type="pres">
      <dgm:prSet presAssocID="{6192BAD3-4CFB-4E68-9422-25186FF065FB}" presName="Parent3" presStyleLbl="revTx" presStyleIdx="0" presStyleCnt="0">
        <dgm:presLayoutVars>
          <dgm:chMax val="1"/>
          <dgm:chPref val="1"/>
          <dgm:bulletEnabled val="1"/>
        </dgm:presLayoutVars>
      </dgm:prSet>
      <dgm:spPr/>
    </dgm:pt>
    <dgm:pt modelId="{C5E1D82A-7F50-472C-B5A9-7702D66D6435}" type="pres">
      <dgm:prSet presAssocID="{68CDDB6D-CB7B-429E-9953-ACDBC6459D83}" presName="Accent2" presStyleCnt="0"/>
      <dgm:spPr/>
    </dgm:pt>
    <dgm:pt modelId="{EF82DF92-B8D1-4F3B-8C9C-D345CC926C8D}" type="pres">
      <dgm:prSet presAssocID="{68CDDB6D-CB7B-429E-9953-ACDBC6459D83}" presName="Accent" presStyleLbl="node1" presStyleIdx="3" presStyleCnt="5"/>
      <dgm:spPr/>
    </dgm:pt>
    <dgm:pt modelId="{A0A1CCCC-BCD3-4071-816E-C443E2E6D25B}" type="pres">
      <dgm:prSet presAssocID="{68CDDB6D-CB7B-429E-9953-ACDBC6459D83}" presName="ParentBackground2" presStyleCnt="0"/>
      <dgm:spPr/>
    </dgm:pt>
    <dgm:pt modelId="{CB978DD4-C7DA-4264-95BB-3777EC7A989D}" type="pres">
      <dgm:prSet presAssocID="{68CDDB6D-CB7B-429E-9953-ACDBC6459D83}" presName="ParentBackground" presStyleLbl="fgAcc1" presStyleIdx="3" presStyleCnt="5"/>
      <dgm:spPr/>
    </dgm:pt>
    <dgm:pt modelId="{26D09499-EC38-4756-9F3A-31587E8B9094}" type="pres">
      <dgm:prSet presAssocID="{68CDDB6D-CB7B-429E-9953-ACDBC6459D83}" presName="Parent2" presStyleLbl="revTx" presStyleIdx="0" presStyleCnt="0">
        <dgm:presLayoutVars>
          <dgm:chMax val="1"/>
          <dgm:chPref val="1"/>
          <dgm:bulletEnabled val="1"/>
        </dgm:presLayoutVars>
      </dgm:prSet>
      <dgm:spPr/>
    </dgm:pt>
    <dgm:pt modelId="{3AC6592B-41EE-4E9A-9916-1F9DE491452E}" type="pres">
      <dgm:prSet presAssocID="{5BC0562A-D940-47E0-B645-A9B96CE88FA0}" presName="Accent1" presStyleCnt="0"/>
      <dgm:spPr/>
    </dgm:pt>
    <dgm:pt modelId="{E3128479-7273-4DAA-9245-8CD4F1F4E66B}" type="pres">
      <dgm:prSet presAssocID="{5BC0562A-D940-47E0-B645-A9B96CE88FA0}" presName="Accent" presStyleLbl="node1" presStyleIdx="4" presStyleCnt="5"/>
      <dgm:spPr/>
    </dgm:pt>
    <dgm:pt modelId="{C287A9FC-7D3B-4FE2-BD6D-FF2BA79E6A4B}" type="pres">
      <dgm:prSet presAssocID="{5BC0562A-D940-47E0-B645-A9B96CE88FA0}" presName="ParentBackground1" presStyleCnt="0"/>
      <dgm:spPr/>
    </dgm:pt>
    <dgm:pt modelId="{EDC06222-B635-465F-B56D-639CF70A1E24}" type="pres">
      <dgm:prSet presAssocID="{5BC0562A-D940-47E0-B645-A9B96CE88FA0}" presName="ParentBackground" presStyleLbl="fgAcc1" presStyleIdx="4" presStyleCnt="5"/>
      <dgm:spPr/>
    </dgm:pt>
    <dgm:pt modelId="{F7F15DAE-2A71-4DB3-A67D-916C367B187B}" type="pres">
      <dgm:prSet presAssocID="{5BC0562A-D940-47E0-B645-A9B96CE88FA0}" presName="Parent1" presStyleLbl="revTx" presStyleIdx="0" presStyleCnt="0">
        <dgm:presLayoutVars>
          <dgm:chMax val="1"/>
          <dgm:chPref val="1"/>
          <dgm:bulletEnabled val="1"/>
        </dgm:presLayoutVars>
      </dgm:prSet>
      <dgm:spPr/>
    </dgm:pt>
  </dgm:ptLst>
  <dgm:cxnLst>
    <dgm:cxn modelId="{00897A19-285D-4980-B01F-445173FE8905}" type="presOf" srcId="{2D8D52AC-7CE8-4E6F-9A22-9C0E789AD773}" destId="{1A750AF9-4338-4466-8F53-CFE46C22FF24}" srcOrd="0" destOrd="0" presId="urn:microsoft.com/office/officeart/2011/layout/CircleProcess"/>
    <dgm:cxn modelId="{E1164933-BFBE-4AEA-810C-EB6AA8B8D935}" type="presOf" srcId="{06A69A29-00CA-48F1-8621-B0BA5714701E}" destId="{09214B77-D7C3-41F2-967D-84575DF92EB1}" srcOrd="0" destOrd="0" presId="urn:microsoft.com/office/officeart/2011/layout/CircleProcess"/>
    <dgm:cxn modelId="{3B2C8B6D-4E49-4E8B-A17E-9D1D71877F69}" srcId="{326110E1-85F4-4913-9EBA-CB4C73FC4168}" destId="{06A69A29-00CA-48F1-8621-B0BA5714701E}" srcOrd="4" destOrd="0" parTransId="{A2C45FAA-6D8C-4F04-95F5-3CB067350F80}" sibTransId="{626D713C-0780-4A8E-AD46-17A192673F5F}"/>
    <dgm:cxn modelId="{8D75AC7B-3084-4C74-97E8-1DB5909617E3}" type="presOf" srcId="{68CDDB6D-CB7B-429E-9953-ACDBC6459D83}" destId="{CB978DD4-C7DA-4264-95BB-3777EC7A989D}" srcOrd="0" destOrd="0" presId="urn:microsoft.com/office/officeart/2011/layout/CircleProcess"/>
    <dgm:cxn modelId="{B4A90881-4B3F-4571-9758-DCC40D45D404}" type="presOf" srcId="{6192BAD3-4CFB-4E68-9422-25186FF065FB}" destId="{3E54408F-2B4F-4553-B15A-5248CD46A633}" srcOrd="1" destOrd="0" presId="urn:microsoft.com/office/officeart/2011/layout/CircleProcess"/>
    <dgm:cxn modelId="{D85FD590-5125-49F8-8172-AD06418203D1}" srcId="{326110E1-85F4-4913-9EBA-CB4C73FC4168}" destId="{68CDDB6D-CB7B-429E-9953-ACDBC6459D83}" srcOrd="1" destOrd="0" parTransId="{3240782F-53CC-458C-97AC-24230879E700}" sibTransId="{1AEB5EA6-3AF1-41C1-98FD-649D3DAE73ED}"/>
    <dgm:cxn modelId="{81599D9E-32A5-447C-B912-98B8FC30CEA3}" type="presOf" srcId="{6192BAD3-4CFB-4E68-9422-25186FF065FB}" destId="{C9CDC0DE-0571-41A5-974B-CE8E7744D46D}" srcOrd="0" destOrd="0" presId="urn:microsoft.com/office/officeart/2011/layout/CircleProcess"/>
    <dgm:cxn modelId="{C88945A0-E22C-49C2-93EC-8EECB4519F03}" srcId="{326110E1-85F4-4913-9EBA-CB4C73FC4168}" destId="{5BC0562A-D940-47E0-B645-A9B96CE88FA0}" srcOrd="0" destOrd="0" parTransId="{2FB7E0DA-1547-475F-BEBD-5052B94989BD}" sibTransId="{37E3A1E4-3C89-484B-BAE3-938A458D85DD}"/>
    <dgm:cxn modelId="{7E6AAFBC-EC49-4A5E-9C45-98EEF3FBD438}" type="presOf" srcId="{06A69A29-00CA-48F1-8621-B0BA5714701E}" destId="{A621B7A6-777D-470C-9BFE-914AD8926EDF}" srcOrd="1" destOrd="0" presId="urn:microsoft.com/office/officeart/2011/layout/CircleProcess"/>
    <dgm:cxn modelId="{7CEBC0BD-CF0F-44F4-B64D-960068A77338}" type="presOf" srcId="{2D8D52AC-7CE8-4E6F-9A22-9C0E789AD773}" destId="{401A0D19-909E-499D-B1A8-90452A99FA64}" srcOrd="1" destOrd="0" presId="urn:microsoft.com/office/officeart/2011/layout/CircleProcess"/>
    <dgm:cxn modelId="{467CCBC9-D2DB-4A2A-BB09-335E6AE603BF}" type="presOf" srcId="{326110E1-85F4-4913-9EBA-CB4C73FC4168}" destId="{D5FCCCD6-71F8-4840-9803-4ABB3097BB9C}" srcOrd="0" destOrd="0" presId="urn:microsoft.com/office/officeart/2011/layout/CircleProcess"/>
    <dgm:cxn modelId="{21FC93D5-A5FC-4C29-8BF8-AE42480EC291}" type="presOf" srcId="{5BC0562A-D940-47E0-B645-A9B96CE88FA0}" destId="{F7F15DAE-2A71-4DB3-A67D-916C367B187B}" srcOrd="1" destOrd="0" presId="urn:microsoft.com/office/officeart/2011/layout/CircleProcess"/>
    <dgm:cxn modelId="{272F05D7-87E7-40FE-AE21-6DE60137F17C}" srcId="{326110E1-85F4-4913-9EBA-CB4C73FC4168}" destId="{6192BAD3-4CFB-4E68-9422-25186FF065FB}" srcOrd="2" destOrd="0" parTransId="{E9D6A2B7-6825-4465-A943-48C011C54D92}" sibTransId="{20F69781-DC19-4F78-BB31-3F4400D90963}"/>
    <dgm:cxn modelId="{56C2F5D7-A5DB-406C-9B5B-A41B4840079C}" srcId="{326110E1-85F4-4913-9EBA-CB4C73FC4168}" destId="{2D8D52AC-7CE8-4E6F-9A22-9C0E789AD773}" srcOrd="3" destOrd="0" parTransId="{A15E4363-D6BE-44E6-928B-F7F3C21E6A4B}" sibTransId="{6D4CC78E-0D4C-47B4-AE34-A041F8E43EB7}"/>
    <dgm:cxn modelId="{9F62EFE5-4C1C-4652-9318-EFB8662E692F}" type="presOf" srcId="{68CDDB6D-CB7B-429E-9953-ACDBC6459D83}" destId="{26D09499-EC38-4756-9F3A-31587E8B9094}" srcOrd="1" destOrd="0" presId="urn:microsoft.com/office/officeart/2011/layout/CircleProcess"/>
    <dgm:cxn modelId="{9E2454F9-3A09-403E-9A4D-DBEB81CE0B6D}" type="presOf" srcId="{5BC0562A-D940-47E0-B645-A9B96CE88FA0}" destId="{EDC06222-B635-465F-B56D-639CF70A1E24}" srcOrd="0" destOrd="0" presId="urn:microsoft.com/office/officeart/2011/layout/CircleProcess"/>
    <dgm:cxn modelId="{E7B0F94E-0675-4CCB-952E-AAC26A7BA4DE}" type="presParOf" srcId="{D5FCCCD6-71F8-4840-9803-4ABB3097BB9C}" destId="{60FCBBF8-9841-401C-898C-70419995D79B}" srcOrd="0" destOrd="0" presId="urn:microsoft.com/office/officeart/2011/layout/CircleProcess"/>
    <dgm:cxn modelId="{85271D8A-667F-4C4F-8242-AF6FF544BFAA}" type="presParOf" srcId="{60FCBBF8-9841-401C-898C-70419995D79B}" destId="{6021F316-C5C5-48A4-9D8D-AF5272455428}" srcOrd="0" destOrd="0" presId="urn:microsoft.com/office/officeart/2011/layout/CircleProcess"/>
    <dgm:cxn modelId="{64A0AF9C-D677-4E78-B84E-5A428A983C6A}" type="presParOf" srcId="{D5FCCCD6-71F8-4840-9803-4ABB3097BB9C}" destId="{66CBDD01-A576-456F-9D5A-CC237C9275DD}" srcOrd="1" destOrd="0" presId="urn:microsoft.com/office/officeart/2011/layout/CircleProcess"/>
    <dgm:cxn modelId="{F2FD7ACC-CD30-4D69-AAFD-EFEF94ACDBEF}" type="presParOf" srcId="{66CBDD01-A576-456F-9D5A-CC237C9275DD}" destId="{09214B77-D7C3-41F2-967D-84575DF92EB1}" srcOrd="0" destOrd="0" presId="urn:microsoft.com/office/officeart/2011/layout/CircleProcess"/>
    <dgm:cxn modelId="{F4D8E5ED-BD63-458A-9136-031932626131}" type="presParOf" srcId="{D5FCCCD6-71F8-4840-9803-4ABB3097BB9C}" destId="{A621B7A6-777D-470C-9BFE-914AD8926EDF}" srcOrd="2" destOrd="0" presId="urn:microsoft.com/office/officeart/2011/layout/CircleProcess"/>
    <dgm:cxn modelId="{467ABBFB-6449-4B88-B95E-AB8B4B5EC44B}" type="presParOf" srcId="{D5FCCCD6-71F8-4840-9803-4ABB3097BB9C}" destId="{B4F3CD08-0F95-4952-9C2B-93BCD846A0D6}" srcOrd="3" destOrd="0" presId="urn:microsoft.com/office/officeart/2011/layout/CircleProcess"/>
    <dgm:cxn modelId="{9143AADD-2BFC-4F1D-A3F6-998C6119AC30}" type="presParOf" srcId="{B4F3CD08-0F95-4952-9C2B-93BCD846A0D6}" destId="{A22F029B-D502-4634-9BE4-C4DA8319BF1C}" srcOrd="0" destOrd="0" presId="urn:microsoft.com/office/officeart/2011/layout/CircleProcess"/>
    <dgm:cxn modelId="{0BEFB393-2BAF-445F-BAD9-6CEEABD046DA}" type="presParOf" srcId="{D5FCCCD6-71F8-4840-9803-4ABB3097BB9C}" destId="{9532C5E6-B1C4-4E60-8485-764BB48895B8}" srcOrd="4" destOrd="0" presId="urn:microsoft.com/office/officeart/2011/layout/CircleProcess"/>
    <dgm:cxn modelId="{A735C743-2D5D-4536-9A31-5DD600778F9A}" type="presParOf" srcId="{9532C5E6-B1C4-4E60-8485-764BB48895B8}" destId="{1A750AF9-4338-4466-8F53-CFE46C22FF24}" srcOrd="0" destOrd="0" presId="urn:microsoft.com/office/officeart/2011/layout/CircleProcess"/>
    <dgm:cxn modelId="{095E14AA-A88D-48B7-A691-632B103FEB47}" type="presParOf" srcId="{D5FCCCD6-71F8-4840-9803-4ABB3097BB9C}" destId="{401A0D19-909E-499D-B1A8-90452A99FA64}" srcOrd="5" destOrd="0" presId="urn:microsoft.com/office/officeart/2011/layout/CircleProcess"/>
    <dgm:cxn modelId="{EE876B00-3B88-4CA6-8A9D-43EDAD787398}" type="presParOf" srcId="{D5FCCCD6-71F8-4840-9803-4ABB3097BB9C}" destId="{23DA28DD-549B-42A1-A841-B0E554B10BEB}" srcOrd="6" destOrd="0" presId="urn:microsoft.com/office/officeart/2011/layout/CircleProcess"/>
    <dgm:cxn modelId="{D811D8B8-4454-4F21-8260-2338B544501D}" type="presParOf" srcId="{23DA28DD-549B-42A1-A841-B0E554B10BEB}" destId="{642B8BE4-44DC-4FAE-B127-96889A678928}" srcOrd="0" destOrd="0" presId="urn:microsoft.com/office/officeart/2011/layout/CircleProcess"/>
    <dgm:cxn modelId="{BD93EFB8-F00B-423B-A680-DA406245C2B3}" type="presParOf" srcId="{D5FCCCD6-71F8-4840-9803-4ABB3097BB9C}" destId="{FD3BF339-8D26-4D73-A06C-B3E1F9FD556F}" srcOrd="7" destOrd="0" presId="urn:microsoft.com/office/officeart/2011/layout/CircleProcess"/>
    <dgm:cxn modelId="{111CEDAA-29CD-4760-B111-CB27C78FDBD7}" type="presParOf" srcId="{FD3BF339-8D26-4D73-A06C-B3E1F9FD556F}" destId="{C9CDC0DE-0571-41A5-974B-CE8E7744D46D}" srcOrd="0" destOrd="0" presId="urn:microsoft.com/office/officeart/2011/layout/CircleProcess"/>
    <dgm:cxn modelId="{B340CBB6-05FC-42ED-B5E7-0494A4E6556B}" type="presParOf" srcId="{D5FCCCD6-71F8-4840-9803-4ABB3097BB9C}" destId="{3E54408F-2B4F-4553-B15A-5248CD46A633}" srcOrd="8" destOrd="0" presId="urn:microsoft.com/office/officeart/2011/layout/CircleProcess"/>
    <dgm:cxn modelId="{E95A47DE-4EE6-4F94-B0E5-1844D1CAA9E8}" type="presParOf" srcId="{D5FCCCD6-71F8-4840-9803-4ABB3097BB9C}" destId="{C5E1D82A-7F50-472C-B5A9-7702D66D6435}" srcOrd="9" destOrd="0" presId="urn:microsoft.com/office/officeart/2011/layout/CircleProcess"/>
    <dgm:cxn modelId="{108CA53B-EA79-4077-9BF5-71AE53F24E0C}" type="presParOf" srcId="{C5E1D82A-7F50-472C-B5A9-7702D66D6435}" destId="{EF82DF92-B8D1-4F3B-8C9C-D345CC926C8D}" srcOrd="0" destOrd="0" presId="urn:microsoft.com/office/officeart/2011/layout/CircleProcess"/>
    <dgm:cxn modelId="{190FE2F5-F12C-4EB5-8F96-45AE531D066F}" type="presParOf" srcId="{D5FCCCD6-71F8-4840-9803-4ABB3097BB9C}" destId="{A0A1CCCC-BCD3-4071-816E-C443E2E6D25B}" srcOrd="10" destOrd="0" presId="urn:microsoft.com/office/officeart/2011/layout/CircleProcess"/>
    <dgm:cxn modelId="{81CD0735-37A6-4B19-BD92-399DC203D2AC}" type="presParOf" srcId="{A0A1CCCC-BCD3-4071-816E-C443E2E6D25B}" destId="{CB978DD4-C7DA-4264-95BB-3777EC7A989D}" srcOrd="0" destOrd="0" presId="urn:microsoft.com/office/officeart/2011/layout/CircleProcess"/>
    <dgm:cxn modelId="{B68A5118-7A18-4F7F-A54A-F9487F30E23C}" type="presParOf" srcId="{D5FCCCD6-71F8-4840-9803-4ABB3097BB9C}" destId="{26D09499-EC38-4756-9F3A-31587E8B9094}" srcOrd="11" destOrd="0" presId="urn:microsoft.com/office/officeart/2011/layout/CircleProcess"/>
    <dgm:cxn modelId="{6CDE9D99-F8F8-4553-9D0F-1C38E5B139E0}" type="presParOf" srcId="{D5FCCCD6-71F8-4840-9803-4ABB3097BB9C}" destId="{3AC6592B-41EE-4E9A-9916-1F9DE491452E}" srcOrd="12" destOrd="0" presId="urn:microsoft.com/office/officeart/2011/layout/CircleProcess"/>
    <dgm:cxn modelId="{92E9B038-AC90-4056-B5A8-5A55EC001929}" type="presParOf" srcId="{3AC6592B-41EE-4E9A-9916-1F9DE491452E}" destId="{E3128479-7273-4DAA-9245-8CD4F1F4E66B}" srcOrd="0" destOrd="0" presId="urn:microsoft.com/office/officeart/2011/layout/CircleProcess"/>
    <dgm:cxn modelId="{12CBF701-4ECE-458C-AE04-D92351C3939C}" type="presParOf" srcId="{D5FCCCD6-71F8-4840-9803-4ABB3097BB9C}" destId="{C287A9FC-7D3B-4FE2-BD6D-FF2BA79E6A4B}" srcOrd="13" destOrd="0" presId="urn:microsoft.com/office/officeart/2011/layout/CircleProcess"/>
    <dgm:cxn modelId="{B49A5D90-AFFB-4CF4-9350-D1DF5981B81A}" type="presParOf" srcId="{C287A9FC-7D3B-4FE2-BD6D-FF2BA79E6A4B}" destId="{EDC06222-B635-465F-B56D-639CF70A1E24}" srcOrd="0" destOrd="0" presId="urn:microsoft.com/office/officeart/2011/layout/CircleProcess"/>
    <dgm:cxn modelId="{E84114CA-0DEE-4834-B3F9-170E0A584AF7}" type="presParOf" srcId="{D5FCCCD6-71F8-4840-9803-4ABB3097BB9C}" destId="{F7F15DAE-2A71-4DB3-A67D-916C367B187B}"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A18AB-9662-5B45-AF8E-AE6EEFEAE61C}">
      <dsp:nvSpPr>
        <dsp:cNvPr id="0" name=""/>
        <dsp:cNvSpPr/>
      </dsp:nvSpPr>
      <dsp:spPr>
        <a:xfrm>
          <a:off x="0" y="112693"/>
          <a:ext cx="2417341" cy="567206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l" defTabSz="889000">
            <a:lnSpc>
              <a:spcPct val="90000"/>
            </a:lnSpc>
            <a:spcBef>
              <a:spcPct val="0"/>
            </a:spcBef>
            <a:spcAft>
              <a:spcPct val="35000"/>
            </a:spcAft>
            <a:buNone/>
          </a:pPr>
          <a:r>
            <a:rPr lang="en-US" sz="2000" kern="1200" baseline="0" dirty="0">
              <a:solidFill>
                <a:schemeClr val="tx1"/>
              </a:solidFill>
            </a:rPr>
            <a:t>Awareness</a:t>
          </a:r>
        </a:p>
        <a:p>
          <a:pPr marL="0" lvl="0" indent="0" algn="l" defTabSz="889000">
            <a:lnSpc>
              <a:spcPct val="90000"/>
            </a:lnSpc>
            <a:spcBef>
              <a:spcPct val="0"/>
            </a:spcBef>
            <a:spcAft>
              <a:spcPct val="35000"/>
            </a:spcAft>
            <a:buNone/>
          </a:pPr>
          <a:r>
            <a:rPr lang="en-US" sz="2000" kern="1200" baseline="0" dirty="0">
              <a:solidFill>
                <a:schemeClr val="tx1"/>
              </a:solidFill>
            </a:rPr>
            <a:t>Committee</a:t>
          </a:r>
        </a:p>
        <a:p>
          <a:pPr marL="0" lvl="0" indent="0" algn="l" defTabSz="889000">
            <a:lnSpc>
              <a:spcPct val="90000"/>
            </a:lnSpc>
            <a:spcBef>
              <a:spcPct val="0"/>
            </a:spcBef>
            <a:spcAft>
              <a:spcPct val="35000"/>
            </a:spcAft>
            <a:buNone/>
          </a:pPr>
          <a:r>
            <a:rPr lang="en-US" sz="2000" kern="1200" baseline="0" dirty="0">
              <a:solidFill>
                <a:schemeClr val="tx1"/>
              </a:solidFill>
            </a:rPr>
            <a:t>Individual </a:t>
          </a:r>
        </a:p>
      </dsp:txBody>
      <dsp:txXfrm>
        <a:off x="0" y="112693"/>
        <a:ext cx="2417341" cy="5672068"/>
      </dsp:txXfrm>
    </dsp:sp>
    <dsp:sp modelId="{7DE6B349-4D5A-4B46-A030-9F493FCAFC8C}">
      <dsp:nvSpPr>
        <dsp:cNvPr id="0" name=""/>
        <dsp:cNvSpPr/>
      </dsp:nvSpPr>
      <dsp:spPr>
        <a:xfrm>
          <a:off x="2178323" y="138524"/>
          <a:ext cx="2417341" cy="563226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l" defTabSz="889000">
            <a:lnSpc>
              <a:spcPct val="90000"/>
            </a:lnSpc>
            <a:spcBef>
              <a:spcPct val="0"/>
            </a:spcBef>
            <a:spcAft>
              <a:spcPct val="35000"/>
            </a:spcAft>
            <a:buNone/>
          </a:pPr>
          <a:r>
            <a:rPr lang="en-US" sz="2000" kern="1200" baseline="0" dirty="0">
              <a:solidFill>
                <a:schemeClr val="tx1"/>
              </a:solidFill>
            </a:rPr>
            <a:t>Knows drivers</a:t>
          </a:r>
        </a:p>
        <a:p>
          <a:pPr marL="0" lvl="0" indent="0" algn="l" defTabSz="889000">
            <a:lnSpc>
              <a:spcPct val="90000"/>
            </a:lnSpc>
            <a:spcBef>
              <a:spcPct val="0"/>
            </a:spcBef>
            <a:spcAft>
              <a:spcPct val="35000"/>
            </a:spcAft>
            <a:buNone/>
          </a:pPr>
          <a:r>
            <a:rPr lang="en-US" sz="2000" kern="1200" baseline="0" dirty="0">
              <a:solidFill>
                <a:schemeClr val="tx1"/>
              </a:solidFill>
            </a:rPr>
            <a:t>Peer-support</a:t>
          </a:r>
        </a:p>
        <a:p>
          <a:pPr marL="0" lvl="0" indent="0" algn="l" defTabSz="889000">
            <a:lnSpc>
              <a:spcPct val="90000"/>
            </a:lnSpc>
            <a:spcBef>
              <a:spcPct val="0"/>
            </a:spcBef>
            <a:spcAft>
              <a:spcPct val="35000"/>
            </a:spcAft>
            <a:buNone/>
          </a:pPr>
          <a:r>
            <a:rPr lang="en-US" sz="2000" kern="1200" baseline="0" dirty="0">
              <a:solidFill>
                <a:schemeClr val="tx1"/>
              </a:solidFill>
            </a:rPr>
            <a:t>X-sect survey</a:t>
          </a:r>
        </a:p>
        <a:p>
          <a:pPr marL="0" lvl="0" indent="0" algn="l" defTabSz="889000">
            <a:lnSpc>
              <a:spcPct val="90000"/>
            </a:lnSpc>
            <a:spcBef>
              <a:spcPct val="0"/>
            </a:spcBef>
            <a:spcAft>
              <a:spcPct val="35000"/>
            </a:spcAft>
            <a:buNone/>
          </a:pPr>
          <a:r>
            <a:rPr lang="en-US" sz="2000" kern="1200" baseline="0" dirty="0">
              <a:solidFill>
                <a:schemeClr val="tx1"/>
              </a:solidFill>
            </a:rPr>
            <a:t>Considered in implementation</a:t>
          </a:r>
        </a:p>
      </dsp:txBody>
      <dsp:txXfrm>
        <a:off x="2178323" y="138524"/>
        <a:ext cx="2417341" cy="5632260"/>
      </dsp:txXfrm>
    </dsp:sp>
    <dsp:sp modelId="{92319544-501D-4E4F-A11F-32A56CFE6053}">
      <dsp:nvSpPr>
        <dsp:cNvPr id="0" name=""/>
        <dsp:cNvSpPr/>
      </dsp:nvSpPr>
      <dsp:spPr>
        <a:xfrm>
          <a:off x="4393734" y="138524"/>
          <a:ext cx="2417341" cy="563226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Business case</a:t>
          </a:r>
        </a:p>
        <a:p>
          <a:pPr marL="0" lvl="0" indent="0" algn="l" defTabSz="889000">
            <a:lnSpc>
              <a:spcPct val="90000"/>
            </a:lnSpc>
            <a:spcBef>
              <a:spcPct val="0"/>
            </a:spcBef>
            <a:spcAft>
              <a:spcPct val="35000"/>
            </a:spcAft>
            <a:buNone/>
          </a:pPr>
          <a:r>
            <a:rPr lang="en-US" sz="2000" kern="1200" dirty="0">
              <a:solidFill>
                <a:schemeClr val="tx1"/>
              </a:solidFill>
            </a:rPr>
            <a:t>Drivers-based </a:t>
          </a:r>
          <a:r>
            <a:rPr lang="en-US" sz="2000" kern="1200" baseline="0" dirty="0">
              <a:solidFill>
                <a:schemeClr val="tx1"/>
              </a:solidFill>
            </a:rPr>
            <a:t>practice</a:t>
          </a:r>
          <a:r>
            <a:rPr lang="en-US" sz="2000" kern="1200" dirty="0">
              <a:solidFill>
                <a:schemeClr val="tx1"/>
              </a:solidFill>
            </a:rPr>
            <a:t> redesign</a:t>
          </a:r>
        </a:p>
        <a:p>
          <a:pPr marL="0" lvl="0" indent="0" algn="l" defTabSz="889000">
            <a:lnSpc>
              <a:spcPct val="90000"/>
            </a:lnSpc>
            <a:spcBef>
              <a:spcPct val="0"/>
            </a:spcBef>
            <a:spcAft>
              <a:spcPct val="35000"/>
            </a:spcAft>
            <a:buNone/>
          </a:pPr>
          <a:r>
            <a:rPr lang="en-US" sz="2000" kern="1200" dirty="0">
              <a:solidFill>
                <a:schemeClr val="tx1"/>
              </a:solidFill>
            </a:rPr>
            <a:t>Coaching</a:t>
          </a:r>
        </a:p>
        <a:p>
          <a:pPr marL="0" lvl="0" indent="0" algn="l" defTabSz="889000">
            <a:lnSpc>
              <a:spcPct val="90000"/>
            </a:lnSpc>
            <a:spcBef>
              <a:spcPct val="0"/>
            </a:spcBef>
            <a:spcAft>
              <a:spcPct val="35000"/>
            </a:spcAft>
            <a:buNone/>
          </a:pPr>
          <a:r>
            <a:rPr lang="en-US" sz="2000" kern="1200" dirty="0">
              <a:solidFill>
                <a:schemeClr val="tx1"/>
              </a:solidFill>
            </a:rPr>
            <a:t>Long. </a:t>
          </a:r>
          <a:r>
            <a:rPr lang="en-US" sz="2000" kern="1200" baseline="0" dirty="0">
              <a:solidFill>
                <a:schemeClr val="tx1"/>
              </a:solidFill>
            </a:rPr>
            <a:t>survey</a:t>
          </a:r>
        </a:p>
        <a:p>
          <a:pPr marL="0" lvl="0" indent="0" algn="l" defTabSz="889000">
            <a:lnSpc>
              <a:spcPct val="90000"/>
            </a:lnSpc>
            <a:spcBef>
              <a:spcPct val="0"/>
            </a:spcBef>
            <a:spcAft>
              <a:spcPct val="35000"/>
            </a:spcAft>
            <a:buNone/>
          </a:pPr>
          <a:r>
            <a:rPr lang="en-US" sz="2000" kern="1200" dirty="0">
              <a:solidFill>
                <a:schemeClr val="tx1"/>
              </a:solidFill>
            </a:rPr>
            <a:t>Physician voice</a:t>
          </a:r>
        </a:p>
        <a:p>
          <a:pPr marL="0" lvl="0" indent="0" algn="l" defTabSz="889000">
            <a:lnSpc>
              <a:spcPct val="90000"/>
            </a:lnSpc>
            <a:spcBef>
              <a:spcPct val="0"/>
            </a:spcBef>
            <a:spcAft>
              <a:spcPct val="35000"/>
            </a:spcAft>
            <a:buNone/>
          </a:pPr>
          <a:r>
            <a:rPr lang="en-US" sz="2000" kern="1200" dirty="0">
              <a:solidFill>
                <a:schemeClr val="tx1"/>
              </a:solidFill>
            </a:rPr>
            <a:t>Work-unit interventions/not assessed</a:t>
          </a:r>
        </a:p>
        <a:p>
          <a:pPr marL="0" lvl="0" indent="0" algn="l" defTabSz="889000">
            <a:lnSpc>
              <a:spcPct val="90000"/>
            </a:lnSpc>
            <a:spcBef>
              <a:spcPct val="0"/>
            </a:spcBef>
            <a:spcAft>
              <a:spcPct val="35000"/>
            </a:spcAft>
            <a:buNone/>
          </a:pPr>
          <a:r>
            <a:rPr lang="en-US" sz="2000" kern="1200" dirty="0">
              <a:solidFill>
                <a:schemeClr val="tx1"/>
              </a:solidFill>
            </a:rPr>
            <a:t>Community</a:t>
          </a:r>
        </a:p>
      </dsp:txBody>
      <dsp:txXfrm>
        <a:off x="4393734" y="138524"/>
        <a:ext cx="2417341" cy="5632260"/>
      </dsp:txXfrm>
    </dsp:sp>
    <dsp:sp modelId="{4373B36B-B10C-284D-B82D-55AB43F7149E}">
      <dsp:nvSpPr>
        <dsp:cNvPr id="0" name=""/>
        <dsp:cNvSpPr/>
      </dsp:nvSpPr>
      <dsp:spPr>
        <a:xfrm>
          <a:off x="6529537" y="178328"/>
          <a:ext cx="2417341" cy="555265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l" defTabSz="889000">
            <a:lnSpc>
              <a:spcPct val="90000"/>
            </a:lnSpc>
            <a:spcBef>
              <a:spcPct val="0"/>
            </a:spcBef>
            <a:spcAft>
              <a:spcPct val="35000"/>
            </a:spcAft>
            <a:buNone/>
          </a:pPr>
          <a:r>
            <a:rPr lang="en-US" sz="2000" kern="1200" baseline="0" dirty="0">
              <a:solidFill>
                <a:schemeClr val="tx1"/>
              </a:solidFill>
            </a:rPr>
            <a:t>Known impact on org. objectives</a:t>
          </a:r>
        </a:p>
        <a:p>
          <a:pPr marL="0" lvl="0" indent="0" algn="l" defTabSz="889000">
            <a:lnSpc>
              <a:spcPct val="90000"/>
            </a:lnSpc>
            <a:spcBef>
              <a:spcPct val="0"/>
            </a:spcBef>
            <a:spcAft>
              <a:spcPct val="35000"/>
            </a:spcAft>
            <a:buNone/>
          </a:pPr>
          <a:r>
            <a:rPr lang="en-US" sz="2000" kern="1200" baseline="0" dirty="0">
              <a:solidFill>
                <a:schemeClr val="tx1"/>
              </a:solidFill>
            </a:rPr>
            <a:t>Considered in key decisions</a:t>
          </a:r>
        </a:p>
        <a:p>
          <a:pPr marL="0" lvl="0" indent="0" algn="l" defTabSz="889000">
            <a:lnSpc>
              <a:spcPct val="90000"/>
            </a:lnSpc>
            <a:spcBef>
              <a:spcPct val="0"/>
            </a:spcBef>
            <a:spcAft>
              <a:spcPct val="35000"/>
            </a:spcAft>
            <a:buNone/>
          </a:pPr>
          <a:r>
            <a:rPr lang="en-US" sz="2000" kern="1200" baseline="0" dirty="0">
              <a:solidFill>
                <a:schemeClr val="tx1"/>
              </a:solidFill>
            </a:rPr>
            <a:t>Funded program</a:t>
          </a:r>
        </a:p>
        <a:p>
          <a:pPr marL="0" lvl="0" indent="0" algn="l" defTabSz="889000">
            <a:lnSpc>
              <a:spcPct val="90000"/>
            </a:lnSpc>
            <a:spcBef>
              <a:spcPct val="0"/>
            </a:spcBef>
            <a:spcAft>
              <a:spcPct val="35000"/>
            </a:spcAft>
            <a:buNone/>
          </a:pPr>
          <a:r>
            <a:rPr lang="en-US" sz="2000" kern="1200" baseline="0" dirty="0">
              <a:solidFill>
                <a:schemeClr val="tx1"/>
              </a:solidFill>
            </a:rPr>
            <a:t>Clerical burden measured/reduced</a:t>
          </a:r>
        </a:p>
        <a:p>
          <a:pPr marL="0" lvl="0" indent="0" algn="l" defTabSz="889000">
            <a:lnSpc>
              <a:spcPct val="90000"/>
            </a:lnSpc>
            <a:spcBef>
              <a:spcPct val="0"/>
            </a:spcBef>
            <a:spcAft>
              <a:spcPct val="35000"/>
            </a:spcAft>
            <a:buNone/>
          </a:pPr>
          <a:r>
            <a:rPr lang="en-US" sz="2000" kern="1200" baseline="0" dirty="0">
              <a:solidFill>
                <a:schemeClr val="tx1"/>
              </a:solidFill>
            </a:rPr>
            <a:t>Leadership dev.</a:t>
          </a:r>
        </a:p>
        <a:p>
          <a:pPr marL="0" lvl="0" indent="0" algn="l" defTabSz="889000">
            <a:lnSpc>
              <a:spcPct val="90000"/>
            </a:lnSpc>
            <a:spcBef>
              <a:spcPct val="0"/>
            </a:spcBef>
            <a:spcAft>
              <a:spcPct val="35000"/>
            </a:spcAft>
            <a:buNone/>
          </a:pPr>
          <a:r>
            <a:rPr lang="en-US" sz="2000" kern="1200" baseline="0" dirty="0">
              <a:solidFill>
                <a:schemeClr val="tx1"/>
              </a:solidFill>
            </a:rPr>
            <a:t>System interventions/ assessed</a:t>
          </a:r>
        </a:p>
        <a:p>
          <a:pPr marL="0" lvl="0" indent="0" algn="l" defTabSz="889000">
            <a:lnSpc>
              <a:spcPct val="90000"/>
            </a:lnSpc>
            <a:spcBef>
              <a:spcPct val="0"/>
            </a:spcBef>
            <a:spcAft>
              <a:spcPct val="35000"/>
            </a:spcAft>
            <a:buNone/>
          </a:pPr>
          <a:r>
            <a:rPr lang="en-US" sz="2000" kern="1200" baseline="0" dirty="0">
              <a:solidFill>
                <a:schemeClr val="tx1"/>
              </a:solidFill>
            </a:rPr>
            <a:t>Work flow efficiency</a:t>
          </a:r>
        </a:p>
      </dsp:txBody>
      <dsp:txXfrm>
        <a:off x="6529537" y="178328"/>
        <a:ext cx="2417341" cy="5552652"/>
      </dsp:txXfrm>
    </dsp:sp>
    <dsp:sp modelId="{F9E50BB3-4E61-4A4D-8C62-C098E7E79D7E}">
      <dsp:nvSpPr>
        <dsp:cNvPr id="0" name=""/>
        <dsp:cNvSpPr/>
      </dsp:nvSpPr>
      <dsp:spPr>
        <a:xfrm>
          <a:off x="8705144" y="109657"/>
          <a:ext cx="2417341" cy="5689995"/>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l" defTabSz="889000">
            <a:lnSpc>
              <a:spcPct val="90000"/>
            </a:lnSpc>
            <a:spcBef>
              <a:spcPct val="0"/>
            </a:spcBef>
            <a:spcAft>
              <a:spcPct val="35000"/>
            </a:spcAft>
            <a:buNone/>
          </a:pPr>
          <a:r>
            <a:rPr lang="en-US" sz="2000" kern="1200" baseline="0" dirty="0">
              <a:solidFill>
                <a:schemeClr val="tx1"/>
              </a:solidFill>
            </a:rPr>
            <a:t>Impacts key decisions</a:t>
          </a:r>
        </a:p>
        <a:p>
          <a:pPr marL="0" lvl="0" indent="0" algn="l" defTabSz="889000">
            <a:lnSpc>
              <a:spcPct val="90000"/>
            </a:lnSpc>
            <a:spcBef>
              <a:spcPct val="0"/>
            </a:spcBef>
            <a:spcAft>
              <a:spcPct val="35000"/>
            </a:spcAft>
            <a:buNone/>
          </a:pPr>
          <a:r>
            <a:rPr lang="en-US" sz="2000" kern="1200" baseline="0" dirty="0">
              <a:solidFill>
                <a:schemeClr val="tx1"/>
              </a:solidFill>
            </a:rPr>
            <a:t>Leaders share accountability </a:t>
          </a:r>
        </a:p>
        <a:p>
          <a:pPr marL="0" lvl="0" indent="0" algn="l" defTabSz="889000">
            <a:lnSpc>
              <a:spcPct val="90000"/>
            </a:lnSpc>
            <a:spcBef>
              <a:spcPct val="0"/>
            </a:spcBef>
            <a:spcAft>
              <a:spcPct val="35000"/>
            </a:spcAft>
            <a:buNone/>
          </a:pPr>
          <a:r>
            <a:rPr lang="en-US" sz="2000" kern="1200" baseline="0" dirty="0">
              <a:solidFill>
                <a:schemeClr val="tx1"/>
              </a:solidFill>
            </a:rPr>
            <a:t>CWO in C suite</a:t>
          </a:r>
        </a:p>
        <a:p>
          <a:pPr marL="0" lvl="0" indent="0" algn="l" defTabSz="889000">
            <a:lnSpc>
              <a:spcPct val="90000"/>
            </a:lnSpc>
            <a:spcBef>
              <a:spcPct val="0"/>
            </a:spcBef>
            <a:spcAft>
              <a:spcPct val="35000"/>
            </a:spcAft>
            <a:buNone/>
          </a:pPr>
          <a:r>
            <a:rPr lang="en-US" sz="2000" kern="1200" baseline="0" dirty="0">
              <a:solidFill>
                <a:schemeClr val="tx1"/>
              </a:solidFill>
            </a:rPr>
            <a:t>Endowed/guides other organizations</a:t>
          </a:r>
        </a:p>
        <a:p>
          <a:pPr marL="0" lvl="0" indent="0" algn="l" defTabSz="889000">
            <a:lnSpc>
              <a:spcPct val="90000"/>
            </a:lnSpc>
            <a:spcBef>
              <a:spcPct val="0"/>
            </a:spcBef>
            <a:spcAft>
              <a:spcPct val="35000"/>
            </a:spcAft>
            <a:buNone/>
          </a:pPr>
          <a:r>
            <a:rPr lang="en-US" sz="2000" kern="1200" baseline="0" dirty="0">
              <a:solidFill>
                <a:schemeClr val="tx1"/>
              </a:solidFill>
            </a:rPr>
            <a:t>Strategic investment</a:t>
          </a:r>
        </a:p>
        <a:p>
          <a:pPr marL="0" lvl="0" indent="0" algn="l" defTabSz="889000">
            <a:lnSpc>
              <a:spcPct val="90000"/>
            </a:lnSpc>
            <a:spcBef>
              <a:spcPct val="0"/>
            </a:spcBef>
            <a:spcAft>
              <a:spcPct val="35000"/>
            </a:spcAft>
            <a:buNone/>
          </a:pPr>
          <a:r>
            <a:rPr lang="en-US" sz="2000" kern="1200" baseline="0" dirty="0">
              <a:solidFill>
                <a:schemeClr val="tx1"/>
              </a:solidFill>
            </a:rPr>
            <a:t>Culture of Wellness</a:t>
          </a:r>
        </a:p>
      </dsp:txBody>
      <dsp:txXfrm>
        <a:off x="8705144" y="109657"/>
        <a:ext cx="2417341" cy="5689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1F316-C5C5-48A4-9D8D-AF5272455428}">
      <dsp:nvSpPr>
        <dsp:cNvPr id="0" name=""/>
        <dsp:cNvSpPr/>
      </dsp:nvSpPr>
      <dsp:spPr>
        <a:xfrm>
          <a:off x="9649884" y="1494240"/>
          <a:ext cx="2200330" cy="22006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14B77-D7C3-41F2-967D-84575DF92EB1}">
      <dsp:nvSpPr>
        <dsp:cNvPr id="0" name=""/>
        <dsp:cNvSpPr/>
      </dsp:nvSpPr>
      <dsp:spPr>
        <a:xfrm>
          <a:off x="9722487" y="1567609"/>
          <a:ext cx="2053954" cy="205395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Care for Me</a:t>
          </a:r>
        </a:p>
      </dsp:txBody>
      <dsp:txXfrm>
        <a:off x="10016411" y="1861086"/>
        <a:ext cx="1467277" cy="1466998"/>
      </dsp:txXfrm>
    </dsp:sp>
    <dsp:sp modelId="{A22F029B-D502-4634-9BE4-C4DA8319BF1C}">
      <dsp:nvSpPr>
        <dsp:cNvPr id="0" name=""/>
        <dsp:cNvSpPr/>
      </dsp:nvSpPr>
      <dsp:spPr>
        <a:xfrm rot="2700000">
          <a:off x="7374736" y="1494354"/>
          <a:ext cx="2200076" cy="2200076"/>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750AF9-4338-4466-8F53-CFE46C22FF24}">
      <dsp:nvSpPr>
        <dsp:cNvPr id="0" name=""/>
        <dsp:cNvSpPr/>
      </dsp:nvSpPr>
      <dsp:spPr>
        <a:xfrm>
          <a:off x="7449554" y="1567609"/>
          <a:ext cx="2053954" cy="205395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Support Me</a:t>
          </a:r>
        </a:p>
      </dsp:txBody>
      <dsp:txXfrm>
        <a:off x="7742307" y="1861086"/>
        <a:ext cx="1467277" cy="1466998"/>
      </dsp:txXfrm>
    </dsp:sp>
    <dsp:sp modelId="{642B8BE4-44DC-4FAE-B127-96889A678928}">
      <dsp:nvSpPr>
        <dsp:cNvPr id="0" name=""/>
        <dsp:cNvSpPr/>
      </dsp:nvSpPr>
      <dsp:spPr>
        <a:xfrm rot="2700000">
          <a:off x="5101803" y="1494354"/>
          <a:ext cx="2200076" cy="2200076"/>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CDC0DE-0571-41A5-974B-CE8E7744D46D}">
      <dsp:nvSpPr>
        <dsp:cNvPr id="0" name=""/>
        <dsp:cNvSpPr/>
      </dsp:nvSpPr>
      <dsp:spPr>
        <a:xfrm>
          <a:off x="5175450" y="1567609"/>
          <a:ext cx="2053954" cy="205395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Prepare Me</a:t>
          </a:r>
        </a:p>
      </dsp:txBody>
      <dsp:txXfrm>
        <a:off x="5468203" y="1861086"/>
        <a:ext cx="1467277" cy="1466998"/>
      </dsp:txXfrm>
    </dsp:sp>
    <dsp:sp modelId="{EF82DF92-B8D1-4F3B-8C9C-D345CC926C8D}">
      <dsp:nvSpPr>
        <dsp:cNvPr id="0" name=""/>
        <dsp:cNvSpPr/>
      </dsp:nvSpPr>
      <dsp:spPr>
        <a:xfrm rot="2700000">
          <a:off x="2827699" y="1494354"/>
          <a:ext cx="2200076" cy="2200076"/>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978DD4-C7DA-4264-95BB-3777EC7A989D}">
      <dsp:nvSpPr>
        <dsp:cNvPr id="0" name=""/>
        <dsp:cNvSpPr/>
      </dsp:nvSpPr>
      <dsp:spPr>
        <a:xfrm>
          <a:off x="2901346" y="1567609"/>
          <a:ext cx="2053954" cy="205395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Protect Me</a:t>
          </a:r>
        </a:p>
      </dsp:txBody>
      <dsp:txXfrm>
        <a:off x="3195269" y="1861086"/>
        <a:ext cx="1467277" cy="1466998"/>
      </dsp:txXfrm>
    </dsp:sp>
    <dsp:sp modelId="{E3128479-7273-4DAA-9245-8CD4F1F4E66B}">
      <dsp:nvSpPr>
        <dsp:cNvPr id="0" name=""/>
        <dsp:cNvSpPr/>
      </dsp:nvSpPr>
      <dsp:spPr>
        <a:xfrm rot="2700000">
          <a:off x="553595" y="1494354"/>
          <a:ext cx="2200076" cy="2200076"/>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C06222-B635-465F-B56D-639CF70A1E24}">
      <dsp:nvSpPr>
        <dsp:cNvPr id="0" name=""/>
        <dsp:cNvSpPr/>
      </dsp:nvSpPr>
      <dsp:spPr>
        <a:xfrm>
          <a:off x="627241" y="1567609"/>
          <a:ext cx="2053954" cy="205395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Hear </a:t>
          </a:r>
        </a:p>
        <a:p>
          <a:pPr marL="0" lvl="0" indent="0" algn="ctr" defTabSz="1244600">
            <a:lnSpc>
              <a:spcPct val="90000"/>
            </a:lnSpc>
            <a:spcBef>
              <a:spcPct val="0"/>
            </a:spcBef>
            <a:spcAft>
              <a:spcPct val="35000"/>
            </a:spcAft>
            <a:buNone/>
          </a:pPr>
          <a:r>
            <a:rPr lang="en-US" sz="2800" kern="1200" dirty="0"/>
            <a:t>Me</a:t>
          </a:r>
        </a:p>
      </dsp:txBody>
      <dsp:txXfrm>
        <a:off x="921165" y="1861086"/>
        <a:ext cx="1467277" cy="14669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1F316-C5C5-48A4-9D8D-AF5272455428}">
      <dsp:nvSpPr>
        <dsp:cNvPr id="0" name=""/>
        <dsp:cNvSpPr/>
      </dsp:nvSpPr>
      <dsp:spPr>
        <a:xfrm>
          <a:off x="9649884" y="970106"/>
          <a:ext cx="2200330" cy="22006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14B77-D7C3-41F2-967D-84575DF92EB1}">
      <dsp:nvSpPr>
        <dsp:cNvPr id="0" name=""/>
        <dsp:cNvSpPr/>
      </dsp:nvSpPr>
      <dsp:spPr>
        <a:xfrm>
          <a:off x="9722487" y="1043475"/>
          <a:ext cx="2053954" cy="205395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Hope</a:t>
          </a:r>
        </a:p>
      </dsp:txBody>
      <dsp:txXfrm>
        <a:off x="10016411" y="1336952"/>
        <a:ext cx="1467277" cy="1466998"/>
      </dsp:txXfrm>
    </dsp:sp>
    <dsp:sp modelId="{A22F029B-D502-4634-9BE4-C4DA8319BF1C}">
      <dsp:nvSpPr>
        <dsp:cNvPr id="0" name=""/>
        <dsp:cNvSpPr/>
      </dsp:nvSpPr>
      <dsp:spPr>
        <a:xfrm rot="2700000">
          <a:off x="7374736" y="970220"/>
          <a:ext cx="2200076" cy="2200076"/>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750AF9-4338-4466-8F53-CFE46C22FF24}">
      <dsp:nvSpPr>
        <dsp:cNvPr id="0" name=""/>
        <dsp:cNvSpPr/>
      </dsp:nvSpPr>
      <dsp:spPr>
        <a:xfrm>
          <a:off x="7449554" y="1043475"/>
          <a:ext cx="2053954" cy="205395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Connectedness</a:t>
          </a:r>
        </a:p>
      </dsp:txBody>
      <dsp:txXfrm>
        <a:off x="7742307" y="1336952"/>
        <a:ext cx="1467277" cy="1466998"/>
      </dsp:txXfrm>
    </dsp:sp>
    <dsp:sp modelId="{642B8BE4-44DC-4FAE-B127-96889A678928}">
      <dsp:nvSpPr>
        <dsp:cNvPr id="0" name=""/>
        <dsp:cNvSpPr/>
      </dsp:nvSpPr>
      <dsp:spPr>
        <a:xfrm rot="2700000">
          <a:off x="5101803" y="970220"/>
          <a:ext cx="2200076" cy="2200076"/>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CDC0DE-0571-41A5-974B-CE8E7744D46D}">
      <dsp:nvSpPr>
        <dsp:cNvPr id="0" name=""/>
        <dsp:cNvSpPr/>
      </dsp:nvSpPr>
      <dsp:spPr>
        <a:xfrm>
          <a:off x="5175450" y="1043475"/>
          <a:ext cx="2053954" cy="205395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Efficacy</a:t>
          </a:r>
        </a:p>
      </dsp:txBody>
      <dsp:txXfrm>
        <a:off x="5468203" y="1336952"/>
        <a:ext cx="1467277" cy="1466998"/>
      </dsp:txXfrm>
    </dsp:sp>
    <dsp:sp modelId="{EF82DF92-B8D1-4F3B-8C9C-D345CC926C8D}">
      <dsp:nvSpPr>
        <dsp:cNvPr id="0" name=""/>
        <dsp:cNvSpPr/>
      </dsp:nvSpPr>
      <dsp:spPr>
        <a:xfrm rot="2700000">
          <a:off x="2827699" y="970220"/>
          <a:ext cx="2200076" cy="2200076"/>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978DD4-C7DA-4264-95BB-3777EC7A989D}">
      <dsp:nvSpPr>
        <dsp:cNvPr id="0" name=""/>
        <dsp:cNvSpPr/>
      </dsp:nvSpPr>
      <dsp:spPr>
        <a:xfrm>
          <a:off x="2901346" y="1043475"/>
          <a:ext cx="2053954" cy="205395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Calm</a:t>
          </a:r>
        </a:p>
      </dsp:txBody>
      <dsp:txXfrm>
        <a:off x="3195269" y="1336952"/>
        <a:ext cx="1467277" cy="1466998"/>
      </dsp:txXfrm>
    </dsp:sp>
    <dsp:sp modelId="{E3128479-7273-4DAA-9245-8CD4F1F4E66B}">
      <dsp:nvSpPr>
        <dsp:cNvPr id="0" name=""/>
        <dsp:cNvSpPr/>
      </dsp:nvSpPr>
      <dsp:spPr>
        <a:xfrm rot="2700000">
          <a:off x="553595" y="970220"/>
          <a:ext cx="2200076" cy="2200076"/>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C06222-B635-465F-B56D-639CF70A1E24}">
      <dsp:nvSpPr>
        <dsp:cNvPr id="0" name=""/>
        <dsp:cNvSpPr/>
      </dsp:nvSpPr>
      <dsp:spPr>
        <a:xfrm>
          <a:off x="627241" y="1043475"/>
          <a:ext cx="2053954" cy="205395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Safety</a:t>
          </a:r>
        </a:p>
      </dsp:txBody>
      <dsp:txXfrm>
        <a:off x="921165" y="1336952"/>
        <a:ext cx="1467277" cy="14669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231C24F9-C159-4C17-BB66-8E38DC613BE7}" type="datetimeFigureOut">
              <a:rPr lang="en-US" smtClean="0"/>
              <a:t>2/20/21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735115C-4B63-40C8-B54D-7A5CF39A5CE3}" type="slidenum">
              <a:rPr lang="en-US" smtClean="0"/>
              <a:t>‹#›</a:t>
            </a:fld>
            <a:endParaRPr lang="en-US"/>
          </a:p>
        </p:txBody>
      </p:sp>
    </p:spTree>
    <p:extLst>
      <p:ext uri="{BB962C8B-B14F-4D97-AF65-F5344CB8AC3E}">
        <p14:creationId xmlns:p14="http://schemas.microsoft.com/office/powerpoint/2010/main" val="3481331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4C9A677E-CE06-47F0-AD97-4DF66C7C9C4D}" type="datetimeFigureOut">
              <a:rPr lang="en-US" smtClean="0"/>
              <a:t>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C55BE97-2E75-4633-AC78-13E9022BA73B}" type="slidenum">
              <a:rPr lang="en-US" smtClean="0"/>
              <a:t>‹#›</a:t>
            </a:fld>
            <a:endParaRPr lang="en-US"/>
          </a:p>
        </p:txBody>
      </p:sp>
    </p:spTree>
    <p:extLst>
      <p:ext uri="{BB962C8B-B14F-4D97-AF65-F5344CB8AC3E}">
        <p14:creationId xmlns:p14="http://schemas.microsoft.com/office/powerpoint/2010/main" val="42685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theschwartzcenter.org/join-us/become-healthcare-member/schwartz-center-member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a:t>
            </a:r>
            <a:r>
              <a:rPr lang="en-US" baseline="0" dirty="0"/>
              <a:t> power point by January 15</a:t>
            </a:r>
          </a:p>
          <a:p>
            <a:r>
              <a:rPr lang="en-US" baseline="0" dirty="0"/>
              <a:t>Presentation is Feb 20 </a:t>
            </a:r>
            <a:r>
              <a:rPr lang="en-US" baseline="0" dirty="0" err="1"/>
              <a:t>th</a:t>
            </a:r>
            <a:r>
              <a:rPr lang="en-US" baseline="0" dirty="0"/>
              <a:t> 2 05 to 3 05 ET   (immediately following view from the dean’s office- FM chairs share their perspective now as dean)</a:t>
            </a:r>
            <a:endParaRPr lang="en-US" dirty="0"/>
          </a:p>
          <a:p>
            <a:endParaRPr lang="en-US" dirty="0"/>
          </a:p>
          <a:p>
            <a:r>
              <a:rPr lang="en-US" dirty="0"/>
              <a:t>Remember to appreciate because that</a:t>
            </a:r>
            <a:r>
              <a:rPr lang="en-US" baseline="0" dirty="0"/>
              <a:t> is part of well being</a:t>
            </a:r>
            <a:endParaRPr lang="en-US" dirty="0"/>
          </a:p>
        </p:txBody>
      </p:sp>
      <p:sp>
        <p:nvSpPr>
          <p:cNvPr id="4" name="Slide Number Placeholder 3"/>
          <p:cNvSpPr>
            <a:spLocks noGrp="1"/>
          </p:cNvSpPr>
          <p:nvPr>
            <p:ph type="sldNum" sz="quarter" idx="10"/>
          </p:nvPr>
        </p:nvSpPr>
        <p:spPr/>
        <p:txBody>
          <a:bodyPr/>
          <a:lstStyle/>
          <a:p>
            <a:fld id="{3C55BE97-2E75-4633-AC78-13E9022BA73B}" type="slidenum">
              <a:rPr lang="en-US" smtClean="0"/>
              <a:t>1</a:t>
            </a:fld>
            <a:endParaRPr lang="en-US"/>
          </a:p>
        </p:txBody>
      </p:sp>
    </p:spTree>
    <p:extLst>
      <p:ext uri="{BB962C8B-B14F-4D97-AF65-F5344CB8AC3E}">
        <p14:creationId xmlns:p14="http://schemas.microsoft.com/office/powerpoint/2010/main" val="2448328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5BE97-2E75-4633-AC78-13E9022BA73B}" type="slidenum">
              <a:rPr lang="en-US" smtClean="0"/>
              <a:t>11</a:t>
            </a:fld>
            <a:endParaRPr lang="en-US"/>
          </a:p>
        </p:txBody>
      </p:sp>
    </p:spTree>
    <p:extLst>
      <p:ext uri="{BB962C8B-B14F-4D97-AF65-F5344CB8AC3E}">
        <p14:creationId xmlns:p14="http://schemas.microsoft.com/office/powerpoint/2010/main" val="66259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a:t>
            </a:r>
            <a:r>
              <a:rPr lang="en-US" baseline="0" dirty="0"/>
              <a:t> how do we get to what we say we value?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I really like the Stanford Conceptual Model because it pulls it all together- it applies all the values and that humanity that we want to the reality of healthcare.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You may already be familiar with it: (describe it)</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And all three components of the wheel interrelate</a:t>
            </a:r>
          </a:p>
          <a:p>
            <a:pPr marL="0" indent="0">
              <a:buFont typeface="Arial" panose="020B0604020202020204" pitchFamily="34" charset="0"/>
              <a:buNone/>
            </a:pPr>
            <a:br>
              <a:rPr lang="en-US" baseline="0" dirty="0"/>
            </a:br>
            <a:r>
              <a:rPr lang="en-US" baseline="0" dirty="0"/>
              <a:t>How do we advocate for it?</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How do we role model it?</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What does it mean to take on the pieces</a:t>
            </a:r>
          </a:p>
          <a:p>
            <a:pPr marL="171450" indent="-171450">
              <a:buFont typeface="Arial" panose="020B0604020202020204" pitchFamily="34" charset="0"/>
              <a:buChar char="•"/>
            </a:pPr>
            <a:r>
              <a:rPr lang="en-US" dirty="0"/>
              <a:t>Will not focus on individual</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a:t>
            </a:r>
            <a:r>
              <a:rPr lang="en-US" baseline="0" dirty="0"/>
              <a:t> need to talk about well-being in a broad sense.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Well-being is deeply impacted by the work environment so that environment needs to be included in our view of well-being particularly the work culture and the efficiency of the work environment.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Work culture: How is professional well-being part of the culture of the workplace, how is it accepted and embraced by leadership, how do values of the individual fit with the values of the workplace, is there collegiality/ community, do employees have a voice in solving problems (i.e. is there collaboration as opposed to a top down approach),  does the workplace/leadership support or facilitate individual resilience?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Efficiency of our workplace:  NOT ALL ABOUT Productivity  How do teams work together? How efficient is the flow in the clinical practice or the laboratory or the administrative processes? Is teaching organized efficiently? Working in an efficient environment, with good team functioning is fulfilling.  Doing high quality work is fulfilling, and meaningful to people.  Steps that leadership and employees take collaboratively take to improve efficiency can greatly enhance wellness at work.</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Well-being is not the same as lack of burnout.  Burnout at work is defined as emotional exhaustion, cynicism and reduced efficacy.  For sure we want to reduce or even eliminate burnout at work, but it’s not enough to simply stop burnout.  People need to have positive experiences at work to feel well, not simply a lack of negative experiences.</a:t>
            </a:r>
          </a:p>
          <a:p>
            <a:endParaRPr lang="en-US" dirty="0"/>
          </a:p>
        </p:txBody>
      </p:sp>
      <p:sp>
        <p:nvSpPr>
          <p:cNvPr id="4" name="Slide Number Placeholder 3"/>
          <p:cNvSpPr>
            <a:spLocks noGrp="1"/>
          </p:cNvSpPr>
          <p:nvPr>
            <p:ph type="sldNum" sz="quarter" idx="10"/>
          </p:nvPr>
        </p:nvSpPr>
        <p:spPr/>
        <p:txBody>
          <a:bodyPr/>
          <a:lstStyle/>
          <a:p>
            <a:pPr defTabSz="931774">
              <a:defRPr/>
            </a:pPr>
            <a:fld id="{EE288706-F6B7-431D-BF85-C02EAB2E1840}" type="slidenum">
              <a:rPr lang="en-US">
                <a:solidFill>
                  <a:prstClr val="black"/>
                </a:solidFill>
                <a:latin typeface="Calibri" panose="020F0502020204030204"/>
              </a:rPr>
              <a:pPr defTabSz="931774">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46556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Advocacy begins</a:t>
            </a:r>
            <a:r>
              <a:rPr lang="en-US" baseline="0" dirty="0"/>
              <a:t> with an understanding and appreciation that change is difficult.</a:t>
            </a:r>
          </a:p>
          <a:p>
            <a:r>
              <a:rPr lang="en-US" baseline="0" dirty="0"/>
              <a:t>Just like we understand our patients in motivational interviewing for them to have a reason to quit </a:t>
            </a:r>
            <a:endParaRPr lang="en-US" dirty="0"/>
          </a:p>
        </p:txBody>
      </p:sp>
      <p:sp>
        <p:nvSpPr>
          <p:cNvPr id="4" name="Slide Number Placeholder 3"/>
          <p:cNvSpPr>
            <a:spLocks noGrp="1"/>
          </p:cNvSpPr>
          <p:nvPr>
            <p:ph type="sldNum" sz="quarter" idx="10"/>
          </p:nvPr>
        </p:nvSpPr>
        <p:spPr/>
        <p:txBody>
          <a:bodyPr/>
          <a:lstStyle/>
          <a:p>
            <a:fld id="{3C55BE97-2E75-4633-AC78-13E9022BA73B}" type="slidenum">
              <a:rPr lang="en-US" smtClean="0"/>
              <a:t>13</a:t>
            </a:fld>
            <a:endParaRPr lang="en-US"/>
          </a:p>
        </p:txBody>
      </p:sp>
    </p:spTree>
    <p:extLst>
      <p:ext uri="{BB962C8B-B14F-4D97-AF65-F5344CB8AC3E}">
        <p14:creationId xmlns:p14="http://schemas.microsoft.com/office/powerpoint/2010/main" val="3239670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can be used to make an argument to</a:t>
            </a:r>
            <a:r>
              <a:rPr lang="en-US" baseline="0" dirty="0"/>
              <a:t> support the healthcare workforce</a:t>
            </a:r>
            <a:endParaRPr lang="en-US" dirty="0"/>
          </a:p>
        </p:txBody>
      </p:sp>
      <p:sp>
        <p:nvSpPr>
          <p:cNvPr id="4" name="Slide Number Placeholder 3"/>
          <p:cNvSpPr>
            <a:spLocks noGrp="1"/>
          </p:cNvSpPr>
          <p:nvPr>
            <p:ph type="sldNum" sz="quarter" idx="10"/>
          </p:nvPr>
        </p:nvSpPr>
        <p:spPr/>
        <p:txBody>
          <a:bodyPr/>
          <a:lstStyle/>
          <a:p>
            <a:fld id="{3C55BE97-2E75-4633-AC78-13E9022BA73B}" type="slidenum">
              <a:rPr lang="en-US" smtClean="0"/>
              <a:t>14</a:t>
            </a:fld>
            <a:endParaRPr lang="en-US"/>
          </a:p>
        </p:txBody>
      </p:sp>
    </p:spTree>
    <p:extLst>
      <p:ext uri="{BB962C8B-B14F-4D97-AF65-F5344CB8AC3E}">
        <p14:creationId xmlns:p14="http://schemas.microsoft.com/office/powerpoint/2010/main" val="483475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5BE97-2E75-4633-AC78-13E9022BA73B}" type="slidenum">
              <a:rPr lang="en-US" smtClean="0"/>
              <a:t>15</a:t>
            </a:fld>
            <a:endParaRPr lang="en-US"/>
          </a:p>
        </p:txBody>
      </p:sp>
    </p:spTree>
    <p:extLst>
      <p:ext uri="{BB962C8B-B14F-4D97-AF65-F5344CB8AC3E}">
        <p14:creationId xmlns:p14="http://schemas.microsoft.com/office/powerpoint/2010/main" val="190834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5BE97-2E75-4633-AC78-13E9022BA73B}" type="slidenum">
              <a:rPr lang="en-US" smtClean="0"/>
              <a:t>16</a:t>
            </a:fld>
            <a:endParaRPr lang="en-US"/>
          </a:p>
        </p:txBody>
      </p:sp>
    </p:spTree>
    <p:extLst>
      <p:ext uri="{BB962C8B-B14F-4D97-AF65-F5344CB8AC3E}">
        <p14:creationId xmlns:p14="http://schemas.microsoft.com/office/powerpoint/2010/main" val="239928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5BE97-2E75-4633-AC78-13E9022BA73B}" type="slidenum">
              <a:rPr lang="en-US" smtClean="0"/>
              <a:t>17</a:t>
            </a:fld>
            <a:endParaRPr lang="en-US"/>
          </a:p>
        </p:txBody>
      </p:sp>
    </p:spTree>
    <p:extLst>
      <p:ext uri="{BB962C8B-B14F-4D97-AF65-F5344CB8AC3E}">
        <p14:creationId xmlns:p14="http://schemas.microsoft.com/office/powerpoint/2010/main" val="881902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Broad</a:t>
            </a:r>
            <a:r>
              <a:rPr lang="en-US" baseline="0" dirty="0"/>
              <a:t> view of leadership</a:t>
            </a:r>
          </a:p>
          <a:p>
            <a:endParaRPr lang="en-US" baseline="0" dirty="0"/>
          </a:p>
          <a:p>
            <a:r>
              <a:rPr lang="en-US" baseline="0" dirty="0"/>
              <a:t>Sets the tone- viewing wellbeing as any other quality in the work environment means to measure it </a:t>
            </a:r>
          </a:p>
          <a:p>
            <a:endParaRPr lang="en-US" baseline="0" dirty="0"/>
          </a:p>
          <a:p>
            <a:r>
              <a:rPr lang="en-US" dirty="0"/>
              <a:t>Faculty</a:t>
            </a:r>
            <a:r>
              <a:rPr lang="en-US" baseline="0" dirty="0"/>
              <a:t> in academic settings</a:t>
            </a:r>
            <a:r>
              <a:rPr lang="en-US" dirty="0"/>
              <a:t> are frequently in positions where they can lead, whether they are part of a clinical team,</a:t>
            </a:r>
            <a:r>
              <a:rPr lang="en-US" baseline="0" dirty="0"/>
              <a:t> leaders of an initiative, teaching students or mentoring faculty </a:t>
            </a:r>
            <a:r>
              <a:rPr lang="en-US" dirty="0"/>
              <a:t>or in higher</a:t>
            </a:r>
            <a:r>
              <a:rPr lang="en-US" baseline="0" dirty="0"/>
              <a:t> leadership</a:t>
            </a:r>
            <a:r>
              <a:rPr lang="en-US" dirty="0"/>
              <a:t>.  As such, they can normalize and role model wellness behaviors with their colleagues, co-workers or clinical team members.  They can advocate for wellness in their immediate work setting, in the hospital or larger organization.  They can be an inherent part of a culture of wellness, to help counteract the culture of “toughness” and self-denial that is so prevalent in healthcare</a:t>
            </a:r>
            <a:r>
              <a:rPr lang="en-US" baseline="0" dirty="0"/>
              <a:t> </a:t>
            </a:r>
            <a:r>
              <a:rPr lang="en-US" dirty="0"/>
              <a:t>settings.  A work environment that embraces wellness will measure or evaluate well-being and indicators of work fulfillment in regular surveys to show that this is important, and to know where to improve.</a:t>
            </a:r>
            <a:endParaRPr lang="en-US" dirty="0">
              <a:latin typeface="Arial" charset="0"/>
            </a:endParaRPr>
          </a:p>
        </p:txBody>
      </p:sp>
      <p:sp>
        <p:nvSpPr>
          <p:cNvPr id="4" name="Slide Number Placeholder 3"/>
          <p:cNvSpPr>
            <a:spLocks noGrp="1"/>
          </p:cNvSpPr>
          <p:nvPr>
            <p:ph type="sldNum" sz="quarter" idx="10"/>
          </p:nvPr>
        </p:nvSpPr>
        <p:spPr/>
        <p:txBody>
          <a:bodyPr/>
          <a:lstStyle/>
          <a:p>
            <a:pPr>
              <a:defRPr/>
            </a:pPr>
            <a:fld id="{9EE73CB1-B7F3-4163-BA4B-117C06968A96}" type="slidenum">
              <a:rPr lang="en-US" altLang="en-US" smtClean="0"/>
              <a:pPr>
                <a:defRPr/>
              </a:pPr>
              <a:t>18</a:t>
            </a:fld>
            <a:endParaRPr lang="en-US" altLang="en-US"/>
          </a:p>
        </p:txBody>
      </p:sp>
    </p:spTree>
    <p:extLst>
      <p:ext uri="{BB962C8B-B14F-4D97-AF65-F5344CB8AC3E}">
        <p14:creationId xmlns:p14="http://schemas.microsoft.com/office/powerpoint/2010/main" val="3308363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important leadership qualities measure in that instrument</a:t>
            </a:r>
          </a:p>
          <a:p>
            <a:endParaRPr lang="en-US" dirty="0"/>
          </a:p>
          <a:p>
            <a:r>
              <a:rPr lang="en-US" dirty="0"/>
              <a:t>Recognizing and appreciating: Naming people for their contributions, “brag board”,  in the time of COVID importance of having concrete gestures of gratitude-like food</a:t>
            </a:r>
          </a:p>
          <a:p>
            <a:endParaRPr lang="en-US" dirty="0"/>
          </a:p>
          <a:p>
            <a:endParaRPr lang="en-US" dirty="0"/>
          </a:p>
          <a:p>
            <a:r>
              <a:rPr lang="en-US" dirty="0"/>
              <a:t>Develop/find meaning: Help people have a mentor who does not participate in their evaluation and is entirely devoted to their growth and career development, but</a:t>
            </a:r>
            <a:r>
              <a:rPr lang="en-US" baseline="0" dirty="0"/>
              <a:t> also know the core values of our faculty to help steer them or connect them with opportunities, to keep in the back of our minds as the department evolves</a:t>
            </a:r>
            <a:endParaRPr lang="en-US" dirty="0"/>
          </a:p>
        </p:txBody>
      </p:sp>
      <p:sp>
        <p:nvSpPr>
          <p:cNvPr id="4" name="Slide Number Placeholder 3"/>
          <p:cNvSpPr>
            <a:spLocks noGrp="1"/>
          </p:cNvSpPr>
          <p:nvPr>
            <p:ph type="sldNum" sz="quarter" idx="10"/>
          </p:nvPr>
        </p:nvSpPr>
        <p:spPr/>
        <p:txBody>
          <a:bodyPr/>
          <a:lstStyle/>
          <a:p>
            <a:fld id="{3C55BE97-2E75-4633-AC78-13E9022BA73B}" type="slidenum">
              <a:rPr lang="en-US" smtClean="0"/>
              <a:t>19</a:t>
            </a:fld>
            <a:endParaRPr lang="en-US"/>
          </a:p>
        </p:txBody>
      </p:sp>
    </p:spTree>
    <p:extLst>
      <p:ext uri="{BB962C8B-B14F-4D97-AF65-F5344CB8AC3E}">
        <p14:creationId xmlns:p14="http://schemas.microsoft.com/office/powerpoint/2010/main" val="4105927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work environment is perfect</a:t>
            </a:r>
          </a:p>
          <a:p>
            <a:r>
              <a:rPr lang="en-US" dirty="0"/>
              <a:t>Ask people to help solve problems and be part of the solution</a:t>
            </a:r>
          </a:p>
          <a:p>
            <a:r>
              <a:rPr lang="en-US" dirty="0"/>
              <a:t>Help people express their views</a:t>
            </a:r>
          </a:p>
          <a:p>
            <a:r>
              <a:rPr lang="en-US" dirty="0"/>
              <a:t>While</a:t>
            </a:r>
            <a:r>
              <a:rPr lang="en-US" baseline="0" dirty="0"/>
              <a:t> it may be tempting to think that as leaders we should provide solutions and carry the burden for our department, which we do to some degree, we need to balance this with a respect for the knowledge within our faculty, and the fact that having a voice is important to feeling fulfilled.  Even if we a leaders do not ultimately follow every faculty’s suggestion, the fact that it is being considered conveys respect for professional well-being.  So having problem solving meetings can help this and I will give an example of a well-being meeting.</a:t>
            </a:r>
            <a:endParaRPr lang="en-US" dirty="0"/>
          </a:p>
          <a:p>
            <a:endParaRPr lang="en-US" dirty="0"/>
          </a:p>
          <a:p>
            <a:r>
              <a:rPr lang="en-US" dirty="0"/>
              <a:t>Appreciate different points of view</a:t>
            </a:r>
          </a:p>
          <a:p>
            <a:r>
              <a:rPr lang="en-US" dirty="0"/>
              <a:t>The richness of different backgrounds</a:t>
            </a:r>
            <a:r>
              <a:rPr lang="en-US" baseline="0" dirty="0"/>
              <a:t> </a:t>
            </a:r>
            <a:r>
              <a:rPr lang="en-US" dirty="0"/>
              <a:t>and different views</a:t>
            </a:r>
            <a:r>
              <a:rPr lang="en-US" baseline="0" dirty="0"/>
              <a:t> people at work both from their professional roles and from their personal background</a:t>
            </a:r>
            <a:endParaRPr lang="en-US" dirty="0"/>
          </a:p>
        </p:txBody>
      </p:sp>
      <p:sp>
        <p:nvSpPr>
          <p:cNvPr id="4" name="Slide Number Placeholder 3"/>
          <p:cNvSpPr>
            <a:spLocks noGrp="1"/>
          </p:cNvSpPr>
          <p:nvPr>
            <p:ph type="sldNum" sz="quarter" idx="10"/>
          </p:nvPr>
        </p:nvSpPr>
        <p:spPr/>
        <p:txBody>
          <a:bodyPr/>
          <a:lstStyle/>
          <a:p>
            <a:fld id="{3C55BE97-2E75-4633-AC78-13E9022BA73B}" type="slidenum">
              <a:rPr lang="en-US" smtClean="0"/>
              <a:t>20</a:t>
            </a:fld>
            <a:endParaRPr lang="en-US"/>
          </a:p>
        </p:txBody>
      </p:sp>
    </p:spTree>
    <p:extLst>
      <p:ext uri="{BB962C8B-B14F-4D97-AF65-F5344CB8AC3E}">
        <p14:creationId xmlns:p14="http://schemas.microsoft.com/office/powerpoint/2010/main" val="2242392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Culture is huge</a:t>
            </a:r>
          </a:p>
          <a:p>
            <a:r>
              <a:rPr lang="en-US" dirty="0"/>
              <a:t>ADFM friends</a:t>
            </a:r>
          </a:p>
        </p:txBody>
      </p:sp>
      <p:sp>
        <p:nvSpPr>
          <p:cNvPr id="4" name="Slide Number Placeholder 3"/>
          <p:cNvSpPr>
            <a:spLocks noGrp="1"/>
          </p:cNvSpPr>
          <p:nvPr>
            <p:ph type="sldNum" sz="quarter" idx="10"/>
          </p:nvPr>
        </p:nvSpPr>
        <p:spPr/>
        <p:txBody>
          <a:bodyPr/>
          <a:lstStyle/>
          <a:p>
            <a:fld id="{3C55BE97-2E75-4633-AC78-13E9022BA73B}" type="slidenum">
              <a:rPr lang="en-US" smtClean="0"/>
              <a:t>3</a:t>
            </a:fld>
            <a:endParaRPr lang="en-US"/>
          </a:p>
        </p:txBody>
      </p:sp>
    </p:spTree>
    <p:extLst>
      <p:ext uri="{BB962C8B-B14F-4D97-AF65-F5344CB8AC3E}">
        <p14:creationId xmlns:p14="http://schemas.microsoft.com/office/powerpoint/2010/main" val="494054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Starting meetings with good news: </a:t>
            </a:r>
            <a:r>
              <a:rPr lang="en-US" dirty="0" err="1"/>
              <a:t>Vivek</a:t>
            </a:r>
            <a:r>
              <a:rPr lang="en-US" dirty="0"/>
              <a:t> Murthy Former Surgeon General  Loneliness in the work place- starting meetings with one person highlighted at the beginning of each meeting.</a:t>
            </a:r>
          </a:p>
          <a:p>
            <a:endParaRPr lang="en-US" altLang="en-US" dirty="0">
              <a:latin typeface="Arial" panose="020B0604020202020204" pitchFamily="34" charset="0"/>
            </a:endParaRPr>
          </a:p>
          <a:p>
            <a:r>
              <a:rPr lang="en-US" altLang="en-US" dirty="0">
                <a:latin typeface="Arial" panose="020B0604020202020204" pitchFamily="34" charset="0"/>
              </a:rPr>
              <a:t>Swartz Rounds:  “</a:t>
            </a:r>
            <a:r>
              <a:rPr lang="en-US" dirty="0"/>
              <a:t>The Schwartz Rounds</a:t>
            </a:r>
            <a:r>
              <a:rPr lang="en-US" baseline="30000" dirty="0"/>
              <a:t>®</a:t>
            </a:r>
            <a:r>
              <a:rPr lang="en-US" dirty="0"/>
              <a:t> program, now taking place in </a:t>
            </a:r>
            <a:r>
              <a:rPr lang="en-US" dirty="0">
                <a:hlinkClick r:id="rId3"/>
              </a:rPr>
              <a:t>more than 440 healthcare organizations throughout the U.S., Canada, Australia, New Zealand and more than 190 sites throughout the U.K. and Ireland</a:t>
            </a:r>
            <a:r>
              <a:rPr lang="en-US" dirty="0"/>
              <a:t>, offers healthcare providers a regularly scheduled time during their fast-paced work lives to openly and honestly discuss the social and emotional issues they face in caring for patients and families. In contrast to traditional medical rounds, the focus is on the human dimension of medicine. Caregivers have an opportunity to share their experiences, thoughts and feelings on thought-provoking topics drawn from actual patient cases. The premise is that caregivers are better able to make personal connections with patients and colleagues when they have greater insight into their own responses and feelings.</a:t>
            </a:r>
          </a:p>
          <a:p>
            <a:r>
              <a:rPr lang="en-US" dirty="0"/>
              <a:t>A hallmark of the program is interdisciplinary dialogue. Panelists from diverse disciplines participate in the sessions, including physicians, nurses, social workers, psychologists, allied health professionals and chaplains. After listening to a panel’s brief presentation on an identified case or topic, caregivers in the audience are invited to share their own perspectives on the case and broader related issues.”</a:t>
            </a:r>
          </a:p>
          <a:p>
            <a:endParaRPr lang="en-US" dirty="0"/>
          </a:p>
          <a:p>
            <a:endParaRPr lang="en-US" dirty="0"/>
          </a:p>
          <a:p>
            <a:endParaRPr lang="en-US" altLang="en-US" dirty="0">
              <a:latin typeface="Arial" panose="020B060402020202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44">
              <a:defRPr>
                <a:solidFill>
                  <a:schemeClr val="tx1"/>
                </a:solidFill>
                <a:latin typeface="Verdana" panose="020B0604030504040204" pitchFamily="34" charset="0"/>
              </a:defRPr>
            </a:lvl1pPr>
            <a:lvl2pPr marL="757066" indent="-291179" defTabSz="938244">
              <a:defRPr>
                <a:solidFill>
                  <a:schemeClr val="tx1"/>
                </a:solidFill>
                <a:latin typeface="Verdana" panose="020B0604030504040204" pitchFamily="34" charset="0"/>
              </a:defRPr>
            </a:lvl2pPr>
            <a:lvl3pPr marL="1164717" indent="-232943" defTabSz="938244">
              <a:defRPr>
                <a:solidFill>
                  <a:schemeClr val="tx1"/>
                </a:solidFill>
                <a:latin typeface="Verdana" panose="020B0604030504040204" pitchFamily="34" charset="0"/>
              </a:defRPr>
            </a:lvl3pPr>
            <a:lvl4pPr marL="1630604" indent="-232943" defTabSz="938244">
              <a:defRPr>
                <a:solidFill>
                  <a:schemeClr val="tx1"/>
                </a:solidFill>
                <a:latin typeface="Verdana" panose="020B0604030504040204" pitchFamily="34" charset="0"/>
              </a:defRPr>
            </a:lvl4pPr>
            <a:lvl5pPr marL="2096491" indent="-232943" defTabSz="938244">
              <a:defRPr>
                <a:solidFill>
                  <a:schemeClr val="tx1"/>
                </a:solidFill>
                <a:latin typeface="Verdana" panose="020B0604030504040204" pitchFamily="34" charset="0"/>
              </a:defRPr>
            </a:lvl5pPr>
            <a:lvl6pPr marL="2562377" indent="-232943" defTabSz="938244" eaLnBrk="0" fontAlgn="base" hangingPunct="0">
              <a:spcBef>
                <a:spcPct val="0"/>
              </a:spcBef>
              <a:spcAft>
                <a:spcPct val="0"/>
              </a:spcAft>
              <a:defRPr>
                <a:solidFill>
                  <a:schemeClr val="tx1"/>
                </a:solidFill>
                <a:latin typeface="Verdana" panose="020B0604030504040204" pitchFamily="34" charset="0"/>
              </a:defRPr>
            </a:lvl6pPr>
            <a:lvl7pPr marL="3028264" indent="-232943" defTabSz="938244" eaLnBrk="0" fontAlgn="base" hangingPunct="0">
              <a:spcBef>
                <a:spcPct val="0"/>
              </a:spcBef>
              <a:spcAft>
                <a:spcPct val="0"/>
              </a:spcAft>
              <a:defRPr>
                <a:solidFill>
                  <a:schemeClr val="tx1"/>
                </a:solidFill>
                <a:latin typeface="Verdana" panose="020B0604030504040204" pitchFamily="34" charset="0"/>
              </a:defRPr>
            </a:lvl7pPr>
            <a:lvl8pPr marL="3494151" indent="-232943" defTabSz="938244" eaLnBrk="0" fontAlgn="base" hangingPunct="0">
              <a:spcBef>
                <a:spcPct val="0"/>
              </a:spcBef>
              <a:spcAft>
                <a:spcPct val="0"/>
              </a:spcAft>
              <a:defRPr>
                <a:solidFill>
                  <a:schemeClr val="tx1"/>
                </a:solidFill>
                <a:latin typeface="Verdana" panose="020B0604030504040204" pitchFamily="34" charset="0"/>
              </a:defRPr>
            </a:lvl8pPr>
            <a:lvl9pPr marL="3960038" indent="-232943" defTabSz="938244" eaLnBrk="0" fontAlgn="base" hangingPunct="0">
              <a:spcBef>
                <a:spcPct val="0"/>
              </a:spcBef>
              <a:spcAft>
                <a:spcPct val="0"/>
              </a:spcAft>
              <a:defRPr>
                <a:solidFill>
                  <a:schemeClr val="tx1"/>
                </a:solidFill>
                <a:latin typeface="Verdana" panose="020B0604030504040204" pitchFamily="34" charset="0"/>
              </a:defRPr>
            </a:lvl9pPr>
          </a:lstStyle>
          <a:p>
            <a:fld id="{E8D1295A-8A83-4117-B467-89A2DCA90B36}" type="slidenum">
              <a:rPr lang="en-US" altLang="en-US" smtClean="0">
                <a:latin typeface="Arial" panose="020B0604020202020204" pitchFamily="34" charset="0"/>
                <a:ea typeface="MS PGothic" panose="020B0600070205080204" pitchFamily="34" charset="-128"/>
              </a:rPr>
              <a:pPr/>
              <a:t>21</a:t>
            </a:fld>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129099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some leaders in our organization are honoring those we have lost during COVID-19 by adding a Moment of Silence to their meetings.  In addition, some take a few minutes to ask attendees to share their hopes, or what they are grateful for, during these times.  Again, this connects us as whole human beings. </a:t>
            </a: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C55BE97-2E75-4633-AC78-13E9022BA73B}" type="slidenum">
              <a:rPr lang="en-US" smtClean="0"/>
              <a:t>22</a:t>
            </a:fld>
            <a:endParaRPr lang="en-US"/>
          </a:p>
        </p:txBody>
      </p:sp>
    </p:spTree>
    <p:extLst>
      <p:ext uri="{BB962C8B-B14F-4D97-AF65-F5344CB8AC3E}">
        <p14:creationId xmlns:p14="http://schemas.microsoft.com/office/powerpoint/2010/main" val="528064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5BE97-2E75-4633-AC78-13E9022BA73B}" type="slidenum">
              <a:rPr lang="en-US" smtClean="0"/>
              <a:t>23</a:t>
            </a:fld>
            <a:endParaRPr lang="en-US"/>
          </a:p>
        </p:txBody>
      </p:sp>
    </p:spTree>
    <p:extLst>
      <p:ext uri="{BB962C8B-B14F-4D97-AF65-F5344CB8AC3E}">
        <p14:creationId xmlns:p14="http://schemas.microsoft.com/office/powerpoint/2010/main" val="1878645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Can’t overemphasize the importance of peers during usual times and during COVID-19</a:t>
            </a:r>
          </a:p>
        </p:txBody>
      </p:sp>
      <p:sp>
        <p:nvSpPr>
          <p:cNvPr id="4" name="Slide Number Placeholder 3"/>
          <p:cNvSpPr>
            <a:spLocks noGrp="1"/>
          </p:cNvSpPr>
          <p:nvPr>
            <p:ph type="sldNum" sz="quarter" idx="10"/>
          </p:nvPr>
        </p:nvSpPr>
        <p:spPr/>
        <p:txBody>
          <a:bodyPr/>
          <a:lstStyle/>
          <a:p>
            <a:fld id="{3C55BE97-2E75-4633-AC78-13E9022BA73B}" type="slidenum">
              <a:rPr lang="en-US" smtClean="0"/>
              <a:t>24</a:t>
            </a:fld>
            <a:endParaRPr lang="en-US"/>
          </a:p>
        </p:txBody>
      </p:sp>
    </p:spTree>
    <p:extLst>
      <p:ext uri="{BB962C8B-B14F-4D97-AF65-F5344CB8AC3E}">
        <p14:creationId xmlns:p14="http://schemas.microsoft.com/office/powerpoint/2010/main" val="4122091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5BE97-2E75-4633-AC78-13E9022BA73B}" type="slidenum">
              <a:rPr lang="en-US" smtClean="0"/>
              <a:t>25</a:t>
            </a:fld>
            <a:endParaRPr lang="en-US"/>
          </a:p>
        </p:txBody>
      </p:sp>
    </p:spTree>
    <p:extLst>
      <p:ext uri="{BB962C8B-B14F-4D97-AF65-F5344CB8AC3E}">
        <p14:creationId xmlns:p14="http://schemas.microsoft.com/office/powerpoint/2010/main" val="1115994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Essentially encouragement of self and others</a:t>
            </a:r>
          </a:p>
          <a:p>
            <a:r>
              <a:rPr lang="en-US" dirty="0"/>
              <a:t>Recognize that many of us have very high self-expectations</a:t>
            </a:r>
          </a:p>
          <a:p>
            <a:r>
              <a:rPr lang="en-US" dirty="0"/>
              <a:t>We tend to speak very differently to ourselves than we do to others</a:t>
            </a:r>
          </a:p>
          <a:p>
            <a:endParaRPr lang="en-US" dirty="0"/>
          </a:p>
          <a:p>
            <a:r>
              <a:rPr lang="en-US" dirty="0"/>
              <a:t>Ole model self- valuation</a:t>
            </a:r>
          </a:p>
          <a:p>
            <a:r>
              <a:rPr lang="en-US" dirty="0"/>
              <a:t>Where mistakes and concerns about wellness can be discussed much like the movement in quality of care-  realized that instead of blaming a person we should look at</a:t>
            </a:r>
            <a:r>
              <a:rPr lang="en-US" baseline="0" dirty="0"/>
              <a:t> factors in the system that could have prevented the error</a:t>
            </a:r>
            <a:endParaRPr lang="en-US" dirty="0"/>
          </a:p>
        </p:txBody>
      </p:sp>
      <p:sp>
        <p:nvSpPr>
          <p:cNvPr id="4" name="Slide Number Placeholder 3"/>
          <p:cNvSpPr>
            <a:spLocks noGrp="1"/>
          </p:cNvSpPr>
          <p:nvPr>
            <p:ph type="sldNum" sz="quarter" idx="10"/>
          </p:nvPr>
        </p:nvSpPr>
        <p:spPr/>
        <p:txBody>
          <a:bodyPr/>
          <a:lstStyle/>
          <a:p>
            <a:fld id="{3C55BE97-2E75-4633-AC78-13E9022BA73B}" type="slidenum">
              <a:rPr lang="en-US" smtClean="0"/>
              <a:t>26</a:t>
            </a:fld>
            <a:endParaRPr lang="en-US"/>
          </a:p>
        </p:txBody>
      </p:sp>
    </p:spTree>
    <p:extLst>
      <p:ext uri="{BB962C8B-B14F-4D97-AF65-F5344CB8AC3E}">
        <p14:creationId xmlns:p14="http://schemas.microsoft.com/office/powerpoint/2010/main" val="3758301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US" dirty="0"/>
          </a:p>
          <a:p>
            <a:pPr defTabSz="931774"/>
            <a:r>
              <a:rPr lang="en-US" dirty="0"/>
              <a:t>Employed health</a:t>
            </a:r>
            <a:r>
              <a:rPr lang="en-US" baseline="0" dirty="0"/>
              <a:t> professionals/faculty</a:t>
            </a:r>
            <a:r>
              <a:rPr lang="en-US" dirty="0"/>
              <a:t> who are not involved in the hiring and management of employees may feel that they can do very little and that they have no control over their</a:t>
            </a:r>
            <a:r>
              <a:rPr lang="en-US" baseline="0" dirty="0"/>
              <a:t> work environment</a:t>
            </a:r>
            <a:r>
              <a:rPr lang="en-US" dirty="0"/>
              <a:t>.  </a:t>
            </a:r>
          </a:p>
          <a:p>
            <a:pPr defTabSz="931774"/>
            <a:endParaRPr lang="en-US" dirty="0"/>
          </a:p>
          <a:p>
            <a:pPr defTabSz="931774"/>
            <a:r>
              <a:rPr lang="en-US" dirty="0"/>
              <a:t>This domain of wellness is also impacted by larger national healthcare system issues which are slowly being addressed, as noted above.  The user-friendliness of the electronic health record (EHR) also impacts the efficiency of the clinical team, and improvements in the EHR industry will take time.  All these factors can make this domain of wellness appear more elusive and difficult to attain.   </a:t>
            </a:r>
          </a:p>
          <a:p>
            <a:pPr defTabSz="931774"/>
            <a:endParaRPr lang="en-US" dirty="0"/>
          </a:p>
          <a:p>
            <a:endParaRPr lang="en-US" dirty="0"/>
          </a:p>
          <a:p>
            <a:endParaRPr lang="en-US" dirty="0"/>
          </a:p>
          <a:p>
            <a:r>
              <a:rPr lang="en-US" dirty="0"/>
              <a:t>Can be discouraging tempting to give up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a:t>
            </a:r>
            <a:r>
              <a:rPr lang="en-US" baseline="0" dirty="0"/>
              <a:t> there is evidence that even making small changes in your work environment can help.</a:t>
            </a:r>
          </a:p>
          <a:p>
            <a:endParaRPr lang="en-US" dirty="0"/>
          </a:p>
        </p:txBody>
      </p:sp>
      <p:sp>
        <p:nvSpPr>
          <p:cNvPr id="4" name="Slide Number Placeholder 3"/>
          <p:cNvSpPr>
            <a:spLocks noGrp="1"/>
          </p:cNvSpPr>
          <p:nvPr>
            <p:ph type="sldNum" sz="quarter" idx="10"/>
          </p:nvPr>
        </p:nvSpPr>
        <p:spPr/>
        <p:txBody>
          <a:bodyPr/>
          <a:lstStyle/>
          <a:p>
            <a:fld id="{3C55BE97-2E75-4633-AC78-13E9022BA73B}" type="slidenum">
              <a:rPr lang="en-US" smtClean="0"/>
              <a:t>27</a:t>
            </a:fld>
            <a:endParaRPr lang="en-US"/>
          </a:p>
        </p:txBody>
      </p:sp>
    </p:spTree>
    <p:extLst>
      <p:ext uri="{BB962C8B-B14F-4D97-AF65-F5344CB8AC3E}">
        <p14:creationId xmlns:p14="http://schemas.microsoft.com/office/powerpoint/2010/main" val="1714261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a happen in a clinical setting, a research setting any academic department</a:t>
            </a:r>
          </a:p>
          <a:p>
            <a:r>
              <a:rPr lang="en-US" dirty="0"/>
              <a:t>Hold</a:t>
            </a:r>
            <a:r>
              <a:rPr lang="en-US" baseline="0" dirty="0"/>
              <a:t> a meeting where the focus is on well being</a:t>
            </a:r>
          </a:p>
          <a:p>
            <a:r>
              <a:rPr lang="en-US" baseline="0" dirty="0"/>
              <a:t>Where the quality assurance is focused on well-being</a:t>
            </a:r>
            <a:endParaRPr lang="en-US" dirty="0"/>
          </a:p>
        </p:txBody>
      </p:sp>
      <p:sp>
        <p:nvSpPr>
          <p:cNvPr id="4" name="Slide Number Placeholder 3"/>
          <p:cNvSpPr>
            <a:spLocks noGrp="1"/>
          </p:cNvSpPr>
          <p:nvPr>
            <p:ph type="sldNum" sz="quarter" idx="10"/>
          </p:nvPr>
        </p:nvSpPr>
        <p:spPr/>
        <p:txBody>
          <a:bodyPr/>
          <a:lstStyle/>
          <a:p>
            <a:fld id="{3C55BE97-2E75-4633-AC78-13E9022BA73B}" type="slidenum">
              <a:rPr lang="en-US" smtClean="0"/>
              <a:t>28</a:t>
            </a:fld>
            <a:endParaRPr lang="en-US"/>
          </a:p>
        </p:txBody>
      </p:sp>
    </p:spTree>
    <p:extLst>
      <p:ext uri="{BB962C8B-B14F-4D97-AF65-F5344CB8AC3E}">
        <p14:creationId xmlns:p14="http://schemas.microsoft.com/office/powerpoint/2010/main" val="914491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5BE97-2E75-4633-AC78-13E9022BA73B}" type="slidenum">
              <a:rPr lang="en-US" smtClean="0"/>
              <a:t>29</a:t>
            </a:fld>
            <a:endParaRPr lang="en-US"/>
          </a:p>
        </p:txBody>
      </p:sp>
    </p:spTree>
    <p:extLst>
      <p:ext uri="{BB962C8B-B14F-4D97-AF65-F5344CB8AC3E}">
        <p14:creationId xmlns:p14="http://schemas.microsoft.com/office/powerpoint/2010/main" val="3391063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5BE97-2E75-4633-AC78-13E9022BA73B}" type="slidenum">
              <a:rPr lang="en-US" smtClean="0"/>
              <a:t>31</a:t>
            </a:fld>
            <a:endParaRPr lang="en-US"/>
          </a:p>
        </p:txBody>
      </p:sp>
    </p:spTree>
    <p:extLst>
      <p:ext uri="{BB962C8B-B14F-4D97-AF65-F5344CB8AC3E}">
        <p14:creationId xmlns:p14="http://schemas.microsoft.com/office/powerpoint/2010/main" val="852402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also even though culture is an</a:t>
            </a:r>
            <a:r>
              <a:rPr lang="en-US" baseline="0" dirty="0"/>
              <a:t> expansive concept, I do believe that it is built one person at a time and this is something we can do as leaders- role model it in our larger environment and smaller work units and advocate for change in our academic institutions and our healthcare organizations.</a:t>
            </a:r>
            <a:endParaRPr lang="en-US" dirty="0"/>
          </a:p>
        </p:txBody>
      </p:sp>
      <p:sp>
        <p:nvSpPr>
          <p:cNvPr id="4" name="Slide Number Placeholder 3"/>
          <p:cNvSpPr>
            <a:spLocks noGrp="1"/>
          </p:cNvSpPr>
          <p:nvPr>
            <p:ph type="sldNum" sz="quarter" idx="10"/>
          </p:nvPr>
        </p:nvSpPr>
        <p:spPr/>
        <p:txBody>
          <a:bodyPr/>
          <a:lstStyle/>
          <a:p>
            <a:fld id="{3C55BE97-2E75-4633-AC78-13E9022BA73B}" type="slidenum">
              <a:rPr lang="en-US" smtClean="0"/>
              <a:t>4</a:t>
            </a:fld>
            <a:endParaRPr lang="en-US"/>
          </a:p>
        </p:txBody>
      </p:sp>
    </p:spTree>
    <p:extLst>
      <p:ext uri="{BB962C8B-B14F-4D97-AF65-F5344CB8AC3E}">
        <p14:creationId xmlns:p14="http://schemas.microsoft.com/office/powerpoint/2010/main" val="1339771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5BE97-2E75-4633-AC78-13E9022BA73B}" type="slidenum">
              <a:rPr lang="en-US" smtClean="0"/>
              <a:t>32</a:t>
            </a:fld>
            <a:endParaRPr lang="en-US"/>
          </a:p>
        </p:txBody>
      </p:sp>
    </p:spTree>
    <p:extLst>
      <p:ext uri="{BB962C8B-B14F-4D97-AF65-F5344CB8AC3E}">
        <p14:creationId xmlns:p14="http://schemas.microsoft.com/office/powerpoint/2010/main" val="3634825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55BE97-2E75-4633-AC78-13E9022BA73B}" type="slidenum">
              <a:rPr lang="en-US" smtClean="0"/>
              <a:t>34</a:t>
            </a:fld>
            <a:endParaRPr lang="en-US"/>
          </a:p>
        </p:txBody>
      </p:sp>
    </p:spTree>
    <p:extLst>
      <p:ext uri="{BB962C8B-B14F-4D97-AF65-F5344CB8AC3E}">
        <p14:creationId xmlns:p14="http://schemas.microsoft.com/office/powerpoint/2010/main" val="729371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5BE97-2E75-4633-AC78-13E9022BA73B}" type="slidenum">
              <a:rPr lang="en-US" smtClean="0"/>
              <a:t>35</a:t>
            </a:fld>
            <a:endParaRPr lang="en-US"/>
          </a:p>
        </p:txBody>
      </p:sp>
    </p:spTree>
    <p:extLst>
      <p:ext uri="{BB962C8B-B14F-4D97-AF65-F5344CB8AC3E}">
        <p14:creationId xmlns:p14="http://schemas.microsoft.com/office/powerpoint/2010/main" val="215605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want to start with an exercise that we did at our school.</a:t>
            </a:r>
            <a:r>
              <a:rPr lang="en-US" baseline="0" dirty="0"/>
              <a:t>  We are in the middle of strategic planning at our university and we have a sub committee on culture, institutional environment, morale and well-being.</a:t>
            </a:r>
          </a:p>
          <a:p>
            <a:r>
              <a:rPr lang="en-US" baseline="0" dirty="0"/>
              <a:t>We decided to get feedback from faculty as to what they want as part of the University.</a:t>
            </a:r>
          </a:p>
          <a:p>
            <a:r>
              <a:rPr lang="en-US" baseline="0" dirty="0"/>
              <a:t>So I’d like you to go on your cell phones to www.menti.com</a:t>
            </a:r>
          </a:p>
          <a:p>
            <a:r>
              <a:rPr lang="en-US" baseline="0" dirty="0"/>
              <a:t>Enter the code listed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then answer the following question, as you think about culture:  </a:t>
            </a:r>
            <a:r>
              <a:rPr lang="en-US" sz="1200" b="1" dirty="0">
                <a:solidFill>
                  <a:srgbClr val="000000"/>
                </a:solidFill>
                <a:effectLst/>
                <a:latin typeface="Calibri" panose="020F0502020204030204" pitchFamily="34" charset="0"/>
                <a:ea typeface="Calibri" panose="020F0502020204030204" pitchFamily="34" charset="0"/>
              </a:rPr>
              <a:t>a collection of assumptions, practices, and beliefs that we create as part of belonging to a group or organization, including the values we espouse and the ways we express these</a:t>
            </a:r>
          </a:p>
          <a:p>
            <a:endParaRPr lang="en-US" baseline="0" dirty="0"/>
          </a:p>
        </p:txBody>
      </p:sp>
      <p:sp>
        <p:nvSpPr>
          <p:cNvPr id="4" name="Slide Number Placeholder 3"/>
          <p:cNvSpPr>
            <a:spLocks noGrp="1"/>
          </p:cNvSpPr>
          <p:nvPr>
            <p:ph type="sldNum" sz="quarter" idx="10"/>
          </p:nvPr>
        </p:nvSpPr>
        <p:spPr/>
        <p:txBody>
          <a:bodyPr/>
          <a:lstStyle/>
          <a:p>
            <a:fld id="{3C55BE97-2E75-4633-AC78-13E9022BA73B}" type="slidenum">
              <a:rPr lang="en-US" smtClean="0"/>
              <a:t>5</a:t>
            </a:fld>
            <a:endParaRPr lang="en-US"/>
          </a:p>
        </p:txBody>
      </p:sp>
    </p:spTree>
    <p:extLst>
      <p:ext uri="{BB962C8B-B14F-4D97-AF65-F5344CB8AC3E}">
        <p14:creationId xmlns:p14="http://schemas.microsoft.com/office/powerpoint/2010/main" val="3726189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55BE97-2E75-4633-AC78-13E9022BA73B}" type="slidenum">
              <a:rPr lang="en-US" smtClean="0"/>
              <a:t>6</a:t>
            </a:fld>
            <a:endParaRPr lang="en-US"/>
          </a:p>
        </p:txBody>
      </p:sp>
    </p:spTree>
    <p:extLst>
      <p:ext uri="{BB962C8B-B14F-4D97-AF65-F5344CB8AC3E}">
        <p14:creationId xmlns:p14="http://schemas.microsoft.com/office/powerpoint/2010/main" val="1611263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55BE97-2E75-4633-AC78-13E9022BA73B}" type="slidenum">
              <a:rPr lang="en-US" smtClean="0"/>
              <a:t>7</a:t>
            </a:fld>
            <a:endParaRPr lang="en-US"/>
          </a:p>
        </p:txBody>
      </p:sp>
    </p:spTree>
    <p:extLst>
      <p:ext uri="{BB962C8B-B14F-4D97-AF65-F5344CB8AC3E}">
        <p14:creationId xmlns:p14="http://schemas.microsoft.com/office/powerpoint/2010/main" val="2491905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a:t>
            </a:r>
            <a:r>
              <a:rPr lang="en-US" baseline="0" dirty="0"/>
              <a:t> words we collated at our University</a:t>
            </a:r>
            <a:endParaRPr lang="en-US" dirty="0"/>
          </a:p>
        </p:txBody>
      </p:sp>
      <p:sp>
        <p:nvSpPr>
          <p:cNvPr id="4" name="Slide Number Placeholder 3"/>
          <p:cNvSpPr>
            <a:spLocks noGrp="1"/>
          </p:cNvSpPr>
          <p:nvPr>
            <p:ph type="sldNum" sz="quarter" idx="10"/>
          </p:nvPr>
        </p:nvSpPr>
        <p:spPr/>
        <p:txBody>
          <a:bodyPr/>
          <a:lstStyle/>
          <a:p>
            <a:fld id="{3C55BE97-2E75-4633-AC78-13E9022BA73B}" type="slidenum">
              <a:rPr lang="en-US" smtClean="0"/>
              <a:t>8</a:t>
            </a:fld>
            <a:endParaRPr lang="en-US"/>
          </a:p>
        </p:txBody>
      </p:sp>
    </p:spTree>
    <p:extLst>
      <p:ext uri="{BB962C8B-B14F-4D97-AF65-F5344CB8AC3E}">
        <p14:creationId xmlns:p14="http://schemas.microsoft.com/office/powerpoint/2010/main" val="3227565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400" b="1" dirty="0"/>
              <a:t>In a separate context, we did a survey about well-being at New Jersey Medical School a few years</a:t>
            </a:r>
            <a:r>
              <a:rPr lang="en-US" sz="1400" b="1" baseline="0" dirty="0"/>
              <a:t> ago, with 6 open ended questions that were formally analyzed with qualitative analysis techniques.  We had over 1700 concepts or short phrases in total and this is what faculty said in response to being asked what it means to be well, in context of our work survey.</a:t>
            </a:r>
            <a:endParaRPr lang="en-US" sz="1400" b="1" dirty="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4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1" baseline="0" dirty="0"/>
              <a:t>What is the common thread to all these word clouds? Those are all very human values,  not so much the technical aspects of our work, but very human values about working together, making a difference, appreciation, respect, diversity.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a:t>The way I see it, people want to be viewed as whole people at work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a:t>This broad view of well being is very much what people intuitively want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dirty="0"/>
              <a:t>I want to share with you the results of a survey</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4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dirty="0"/>
              <a:t>There were </a:t>
            </a:r>
            <a:r>
              <a:rPr lang="en-US" sz="1400" b="1" dirty="0"/>
              <a:t>878</a:t>
            </a:r>
            <a:r>
              <a:rPr lang="en-US" sz="1400" b="1" dirty="0">
                <a:solidFill>
                  <a:srgbClr val="FF0000"/>
                </a:solidFill>
              </a:rPr>
              <a:t> responses </a:t>
            </a:r>
            <a:r>
              <a:rPr lang="en-US" sz="1400" dirty="0"/>
              <a:t>by faculty in</a:t>
            </a:r>
            <a:r>
              <a:rPr lang="en-US" sz="1400" baseline="0" dirty="0"/>
              <a:t> response to a total of 6 questions.  Many responses included comments about various issues. We followed a formal qualitative analysis process to classify these issues into common themes and how frequently the themes were mentioned in faculty responses.  This led to a total of </a:t>
            </a:r>
            <a:r>
              <a:rPr lang="en-US" sz="1400" b="1" baseline="0" dirty="0"/>
              <a:t>1771 short phrases or key words representing these issues and classified by themes</a:t>
            </a:r>
            <a:r>
              <a:rPr lang="en-US" sz="1400" baseline="0" dirty="0"/>
              <a:t>.</a:t>
            </a:r>
          </a:p>
          <a:p>
            <a:pPr lvl="1"/>
            <a:endParaRPr lang="en-US" sz="1400" b="1" dirty="0"/>
          </a:p>
          <a:p>
            <a:pPr lvl="1"/>
            <a:r>
              <a:rPr lang="en-US" sz="1400" b="1" dirty="0"/>
              <a:t>The question was: What does it mean for you to be well?</a:t>
            </a:r>
          </a:p>
          <a:p>
            <a:pPr lvl="1"/>
            <a:endParaRPr lang="en-US" sz="1400" b="1" dirty="0"/>
          </a:p>
          <a:p>
            <a:endParaRPr lang="en-US" dirty="0"/>
          </a:p>
        </p:txBody>
      </p:sp>
      <p:sp>
        <p:nvSpPr>
          <p:cNvPr id="4" name="Slide Number Placeholder 3"/>
          <p:cNvSpPr>
            <a:spLocks noGrp="1"/>
          </p:cNvSpPr>
          <p:nvPr>
            <p:ph type="sldNum" sz="quarter" idx="10"/>
          </p:nvPr>
        </p:nvSpPr>
        <p:spPr/>
        <p:txBody>
          <a:bodyPr/>
          <a:lstStyle/>
          <a:p>
            <a:fld id="{F5AE0B6D-F9F7-8642-A959-1A99482F7C87}" type="slidenum">
              <a:rPr lang="en-US" smtClean="0"/>
              <a:t>9</a:t>
            </a:fld>
            <a:endParaRPr lang="en-US"/>
          </a:p>
        </p:txBody>
      </p:sp>
    </p:spTree>
    <p:extLst>
      <p:ext uri="{BB962C8B-B14F-4D97-AF65-F5344CB8AC3E}">
        <p14:creationId xmlns:p14="http://schemas.microsoft.com/office/powerpoint/2010/main" val="829122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often differences between what we aspire to and what we actually live in our culture</a:t>
            </a:r>
          </a:p>
        </p:txBody>
      </p:sp>
      <p:sp>
        <p:nvSpPr>
          <p:cNvPr id="4" name="Slide Number Placeholder 3"/>
          <p:cNvSpPr>
            <a:spLocks noGrp="1"/>
          </p:cNvSpPr>
          <p:nvPr>
            <p:ph type="sldNum" sz="quarter" idx="10"/>
          </p:nvPr>
        </p:nvSpPr>
        <p:spPr/>
        <p:txBody>
          <a:bodyPr/>
          <a:lstStyle/>
          <a:p>
            <a:fld id="{3C55BE97-2E75-4633-AC78-13E9022BA73B}" type="slidenum">
              <a:rPr lang="en-US" smtClean="0"/>
              <a:t>10</a:t>
            </a:fld>
            <a:endParaRPr lang="en-US"/>
          </a:p>
        </p:txBody>
      </p:sp>
    </p:spTree>
    <p:extLst>
      <p:ext uri="{BB962C8B-B14F-4D97-AF65-F5344CB8AC3E}">
        <p14:creationId xmlns:p14="http://schemas.microsoft.com/office/powerpoint/2010/main" val="2694457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solidFill>
                  <a:schemeClr val="tx1"/>
                </a:solidFill>
              </a:defRPr>
            </a:lvl1pPr>
          </a:lstStyle>
          <a:p>
            <a:r>
              <a:rPr lang="en-US"/>
              <a:t>Click to edit Master subtitle style</a:t>
            </a:r>
            <a:endParaRPr lang="en-US" dirty="0"/>
          </a:p>
        </p:txBody>
      </p:sp>
      <p:sp>
        <p:nvSpPr>
          <p:cNvPr id="4098" name="Rectangle 2"/>
          <p:cNvSpPr>
            <a:spLocks noGrp="1" noChangeArrowheads="1"/>
          </p:cNvSpPr>
          <p:nvPr>
            <p:ph type="ctrTitle"/>
          </p:nvPr>
        </p:nvSpPr>
        <p:spPr>
          <a:xfrm>
            <a:off x="914400" y="2130426"/>
            <a:ext cx="10363200" cy="1470025"/>
          </a:xfrm>
        </p:spPr>
        <p:txBody>
          <a:bodyPr/>
          <a:lstStyle>
            <a:lvl1pPr algn="ctr">
              <a:defRPr>
                <a:solidFill>
                  <a:schemeClr val="tx1"/>
                </a:solidFill>
              </a:defRPr>
            </a:lvl1pPr>
          </a:lstStyle>
          <a:p>
            <a:r>
              <a:rPr lang="en-US"/>
              <a:t>Click to edit Master title style</a:t>
            </a:r>
            <a:endParaRPr lang="en-US" dirty="0"/>
          </a:p>
        </p:txBody>
      </p:sp>
      <p:pic>
        <p:nvPicPr>
          <p:cNvPr id="2" name="Picture 1" descr="RU_SHIELD_SIG_ST_PMS186_100K.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0267" y="300803"/>
            <a:ext cx="5740400" cy="1277994"/>
          </a:xfrm>
          <a:prstGeom prst="rect">
            <a:avLst/>
          </a:prstGeom>
        </p:spPr>
      </p:pic>
    </p:spTree>
    <p:extLst>
      <p:ext uri="{BB962C8B-B14F-4D97-AF65-F5344CB8AC3E}">
        <p14:creationId xmlns:p14="http://schemas.microsoft.com/office/powerpoint/2010/main" val="561492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B7215A97-6CD4-4520-965F-F05851EE7BAE}" type="slidenum">
              <a:rPr lang="en-US" smtClean="0"/>
              <a:t>‹#›</a:t>
            </a:fld>
            <a:endParaRPr lang="en-US"/>
          </a:p>
        </p:txBody>
      </p:sp>
    </p:spTree>
    <p:extLst>
      <p:ext uri="{BB962C8B-B14F-4D97-AF65-F5344CB8AC3E}">
        <p14:creationId xmlns:p14="http://schemas.microsoft.com/office/powerpoint/2010/main" val="2096736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448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8026400" cy="544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B7215A97-6CD4-4520-965F-F05851EE7BAE}" type="slidenum">
              <a:rPr lang="en-US" smtClean="0"/>
              <a:t>‹#›</a:t>
            </a:fld>
            <a:endParaRPr lang="en-US"/>
          </a:p>
        </p:txBody>
      </p:sp>
    </p:spTree>
    <p:extLst>
      <p:ext uri="{BB962C8B-B14F-4D97-AF65-F5344CB8AC3E}">
        <p14:creationId xmlns:p14="http://schemas.microsoft.com/office/powerpoint/2010/main" val="92485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B7215A97-6CD4-4520-965F-F05851EE7BAE}" type="slidenum">
              <a:rPr lang="en-US" smtClean="0"/>
              <a:t>‹#›</a:t>
            </a:fld>
            <a:endParaRPr lang="en-US"/>
          </a:p>
        </p:txBody>
      </p:sp>
    </p:spTree>
    <p:extLst>
      <p:ext uri="{BB962C8B-B14F-4D97-AF65-F5344CB8AC3E}">
        <p14:creationId xmlns:p14="http://schemas.microsoft.com/office/powerpoint/2010/main" val="3989207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30520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53848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B7215A97-6CD4-4520-965F-F05851EE7BAE}" type="slidenum">
              <a:rPr lang="en-US" smtClean="0"/>
              <a:t>‹#›</a:t>
            </a:fld>
            <a:endParaRPr lang="en-US"/>
          </a:p>
        </p:txBody>
      </p:sp>
    </p:spTree>
    <p:extLst>
      <p:ext uri="{BB962C8B-B14F-4D97-AF65-F5344CB8AC3E}">
        <p14:creationId xmlns:p14="http://schemas.microsoft.com/office/powerpoint/2010/main" val="259177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B7215A97-6CD4-4520-965F-F05851EE7BAE}" type="slidenum">
              <a:rPr lang="en-US" smtClean="0"/>
              <a:t>‹#›</a:t>
            </a:fld>
            <a:endParaRPr lang="en-US"/>
          </a:p>
        </p:txBody>
      </p:sp>
    </p:spTree>
    <p:extLst>
      <p:ext uri="{BB962C8B-B14F-4D97-AF65-F5344CB8AC3E}">
        <p14:creationId xmlns:p14="http://schemas.microsoft.com/office/powerpoint/2010/main" val="3494336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B7215A97-6CD4-4520-965F-F05851EE7BAE}" type="slidenum">
              <a:rPr lang="en-US" smtClean="0"/>
              <a:t>‹#›</a:t>
            </a:fld>
            <a:endParaRPr lang="en-US"/>
          </a:p>
        </p:txBody>
      </p:sp>
    </p:spTree>
    <p:extLst>
      <p:ext uri="{BB962C8B-B14F-4D97-AF65-F5344CB8AC3E}">
        <p14:creationId xmlns:p14="http://schemas.microsoft.com/office/powerpoint/2010/main" val="4159435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B7215A97-6CD4-4520-965F-F05851EE7BAE}" type="slidenum">
              <a:rPr lang="en-US" smtClean="0"/>
              <a:t>‹#›</a:t>
            </a:fld>
            <a:endParaRPr lang="en-US"/>
          </a:p>
        </p:txBody>
      </p:sp>
    </p:spTree>
    <p:extLst>
      <p:ext uri="{BB962C8B-B14F-4D97-AF65-F5344CB8AC3E}">
        <p14:creationId xmlns:p14="http://schemas.microsoft.com/office/powerpoint/2010/main" val="953271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B7215A97-6CD4-4520-965F-F05851EE7BAE}" type="slidenum">
              <a:rPr lang="en-US" smtClean="0"/>
              <a:t>‹#›</a:t>
            </a:fld>
            <a:endParaRPr lang="en-US"/>
          </a:p>
        </p:txBody>
      </p:sp>
    </p:spTree>
    <p:extLst>
      <p:ext uri="{BB962C8B-B14F-4D97-AF65-F5344CB8AC3E}">
        <p14:creationId xmlns:p14="http://schemas.microsoft.com/office/powerpoint/2010/main" val="1778772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B7215A97-6CD4-4520-965F-F05851EE7BAE}" type="slidenum">
              <a:rPr lang="en-US" smtClean="0"/>
              <a:t>‹#›</a:t>
            </a:fld>
            <a:endParaRPr lang="en-US"/>
          </a:p>
        </p:txBody>
      </p:sp>
    </p:spTree>
    <p:extLst>
      <p:ext uri="{BB962C8B-B14F-4D97-AF65-F5344CB8AC3E}">
        <p14:creationId xmlns:p14="http://schemas.microsoft.com/office/powerpoint/2010/main" val="2881244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09600" y="609600"/>
            <a:ext cx="10972800" cy="8080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609600" y="1524000"/>
            <a:ext cx="10972800" cy="45339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5F5F5F"/>
                </a:solidFill>
                <a:cs typeface="Geneva" charset="0"/>
              </a:defRPr>
            </a:lvl1pPr>
          </a:lstStyle>
          <a:p>
            <a:fld id="{B7215A97-6CD4-4520-965F-F05851EE7BAE}" type="slidenum">
              <a:rPr lang="en-US" smtClean="0"/>
              <a:t>‹#›</a:t>
            </a:fld>
            <a:endParaRPr lang="en-US"/>
          </a:p>
        </p:txBody>
      </p:sp>
      <p:cxnSp>
        <p:nvCxnSpPr>
          <p:cNvPr id="5" name="Straight Connector 4"/>
          <p:cNvCxnSpPr/>
          <p:nvPr/>
        </p:nvCxnSpPr>
        <p:spPr>
          <a:xfrm>
            <a:off x="0" y="558800"/>
            <a:ext cx="12192000" cy="6350"/>
          </a:xfrm>
          <a:prstGeom prst="line">
            <a:avLst/>
          </a:prstGeom>
          <a:ln w="31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6" name="Picture 5" descr="RU_SHIELD_LOGOTYPE_CMYK_K.eps"/>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0759" y="76200"/>
            <a:ext cx="2119949" cy="431800"/>
          </a:xfrm>
          <a:prstGeom prst="rect">
            <a:avLst/>
          </a:prstGeom>
        </p:spPr>
      </p:pic>
    </p:spTree>
    <p:extLst>
      <p:ext uri="{BB962C8B-B14F-4D97-AF65-F5344CB8AC3E}">
        <p14:creationId xmlns:p14="http://schemas.microsoft.com/office/powerpoint/2010/main" val="2603902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p:titleStyle>
    <p:body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cid:image003.png@01D62F56.DB484D9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menti.com/"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11/relationships/webextension" Target="../webextensions/webextension3.xm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11/relationships/webextension" Target="../webextensions/webextension2.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46909" y="4534115"/>
            <a:ext cx="9775767" cy="3073618"/>
          </a:xfrm>
        </p:spPr>
        <p:txBody>
          <a:bodyPr/>
          <a:lstStyle/>
          <a:p>
            <a:endParaRPr lang="en-US" dirty="0"/>
          </a:p>
          <a:p>
            <a:r>
              <a:rPr lang="en-US" sz="3200" b="1" dirty="0"/>
              <a:t>Chantal Brazeau, MD</a:t>
            </a:r>
          </a:p>
          <a:p>
            <a:r>
              <a:rPr lang="en-US" sz="2800" b="1" dirty="0"/>
              <a:t>Assistant Dean for Faculty Vitality, NJMS, RWJMS</a:t>
            </a:r>
          </a:p>
          <a:p>
            <a:r>
              <a:rPr lang="en-US" sz="2800" b="1" dirty="0"/>
              <a:t>Chief Wellness Officer, RBHS</a:t>
            </a:r>
          </a:p>
          <a:p>
            <a:endParaRPr lang="en-US" sz="2000" dirty="0"/>
          </a:p>
        </p:txBody>
      </p:sp>
      <p:sp>
        <p:nvSpPr>
          <p:cNvPr id="3" name="Title 2"/>
          <p:cNvSpPr>
            <a:spLocks noGrp="1"/>
          </p:cNvSpPr>
          <p:nvPr>
            <p:ph type="ctrTitle"/>
          </p:nvPr>
        </p:nvSpPr>
        <p:spPr>
          <a:xfrm>
            <a:off x="717005" y="1779831"/>
            <a:ext cx="10816046" cy="2987040"/>
          </a:xfrm>
        </p:spPr>
        <p:txBody>
          <a:bodyPr/>
          <a:lstStyle/>
          <a:p>
            <a:br>
              <a:rPr lang="en-US" sz="4000" b="1" dirty="0"/>
            </a:br>
            <a:br>
              <a:rPr lang="en-US" sz="4000" b="1" dirty="0"/>
            </a:br>
            <a:r>
              <a:rPr lang="en-US" sz="4000" b="1" dirty="0"/>
              <a:t>Well-being: Impacting Culture Now and Moving Forward</a:t>
            </a:r>
            <a:br>
              <a:rPr lang="en-US" sz="4000" b="1" dirty="0"/>
            </a:br>
            <a:br>
              <a:rPr lang="en-US" sz="4000" b="1" i="1" dirty="0">
                <a:solidFill>
                  <a:srgbClr val="C00000"/>
                </a:solidFill>
              </a:rPr>
            </a:br>
            <a:br>
              <a:rPr lang="en-US" sz="4000" b="1" dirty="0"/>
            </a:br>
            <a:endParaRPr lang="en-US" sz="4000" dirty="0"/>
          </a:p>
        </p:txBody>
      </p:sp>
    </p:spTree>
    <p:extLst>
      <p:ext uri="{BB962C8B-B14F-4D97-AF65-F5344CB8AC3E}">
        <p14:creationId xmlns:p14="http://schemas.microsoft.com/office/powerpoint/2010/main" val="3770346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Our Culture: Stated Values vs. our Reality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82755744"/>
              </p:ext>
            </p:extLst>
          </p:nvPr>
        </p:nvGraphicFramePr>
        <p:xfrm>
          <a:off x="609600" y="1524000"/>
          <a:ext cx="10972800" cy="1854200"/>
        </p:xfrm>
        <a:graphic>
          <a:graphicData uri="http://schemas.openxmlformats.org/drawingml/2006/table">
            <a:tbl>
              <a:tblPr firstRow="1" bandRow="1">
                <a:tableStyleId>{F5AB1C69-6EDB-4FF4-983F-18BD219EF322}</a:tableStyleId>
              </a:tblPr>
              <a:tblGrid>
                <a:gridCol w="5486400">
                  <a:extLst>
                    <a:ext uri="{9D8B030D-6E8A-4147-A177-3AD203B41FA5}">
                      <a16:colId xmlns:a16="http://schemas.microsoft.com/office/drawing/2014/main" val="463084069"/>
                    </a:ext>
                  </a:extLst>
                </a:gridCol>
                <a:gridCol w="5486400">
                  <a:extLst>
                    <a:ext uri="{9D8B030D-6E8A-4147-A177-3AD203B41FA5}">
                      <a16:colId xmlns:a16="http://schemas.microsoft.com/office/drawing/2014/main" val="3355362421"/>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372973946"/>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266407087"/>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72990164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866317949"/>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88655279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21722354"/>
              </p:ext>
            </p:extLst>
          </p:nvPr>
        </p:nvGraphicFramePr>
        <p:xfrm>
          <a:off x="1706880" y="1630362"/>
          <a:ext cx="8128000" cy="1854200"/>
        </p:xfrm>
        <a:graphic>
          <a:graphicData uri="http://schemas.openxmlformats.org/drawingml/2006/table">
            <a:tbl>
              <a:tblPr firstRow="1" bandRow="1">
                <a:tableStyleId>{F5AB1C69-6EDB-4FF4-983F-18BD219EF322}</a:tableStyleId>
              </a:tblPr>
              <a:tblGrid>
                <a:gridCol w="4064000">
                  <a:extLst>
                    <a:ext uri="{9D8B030D-6E8A-4147-A177-3AD203B41FA5}">
                      <a16:colId xmlns:a16="http://schemas.microsoft.com/office/drawing/2014/main" val="4057636505"/>
                    </a:ext>
                  </a:extLst>
                </a:gridCol>
                <a:gridCol w="4064000">
                  <a:extLst>
                    <a:ext uri="{9D8B030D-6E8A-4147-A177-3AD203B41FA5}">
                      <a16:colId xmlns:a16="http://schemas.microsoft.com/office/drawing/2014/main" val="3685511391"/>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432279725"/>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4048437778"/>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6886155"/>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757671469"/>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294445055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13547765"/>
              </p:ext>
            </p:extLst>
          </p:nvPr>
        </p:nvGraphicFramePr>
        <p:xfrm>
          <a:off x="609600" y="1630362"/>
          <a:ext cx="10972800" cy="4441628"/>
        </p:xfrm>
        <a:graphic>
          <a:graphicData uri="http://schemas.openxmlformats.org/drawingml/2006/table">
            <a:tbl>
              <a:tblPr firstRow="1" bandRow="1">
                <a:tableStyleId>{21E4AEA4-8DFA-4A89-87EB-49C32662AFE0}</a:tableStyleId>
              </a:tblPr>
              <a:tblGrid>
                <a:gridCol w="5486400">
                  <a:extLst>
                    <a:ext uri="{9D8B030D-6E8A-4147-A177-3AD203B41FA5}">
                      <a16:colId xmlns:a16="http://schemas.microsoft.com/office/drawing/2014/main" val="3135613326"/>
                    </a:ext>
                  </a:extLst>
                </a:gridCol>
                <a:gridCol w="5486400">
                  <a:extLst>
                    <a:ext uri="{9D8B030D-6E8A-4147-A177-3AD203B41FA5}">
                      <a16:colId xmlns:a16="http://schemas.microsoft.com/office/drawing/2014/main" val="2237744128"/>
                    </a:ext>
                  </a:extLst>
                </a:gridCol>
              </a:tblGrid>
              <a:tr h="765689">
                <a:tc>
                  <a:txBody>
                    <a:bodyPr/>
                    <a:lstStyle/>
                    <a:p>
                      <a:r>
                        <a:rPr lang="en-US" sz="2800" dirty="0"/>
                        <a:t>We Say</a:t>
                      </a:r>
                    </a:p>
                  </a:txBody>
                  <a:tcPr/>
                </a:tc>
                <a:tc>
                  <a:txBody>
                    <a:bodyPr/>
                    <a:lstStyle/>
                    <a:p>
                      <a:r>
                        <a:rPr lang="en-US" sz="2800" dirty="0"/>
                        <a:t>We Do</a:t>
                      </a:r>
                    </a:p>
                  </a:txBody>
                  <a:tcPr/>
                </a:tc>
                <a:extLst>
                  <a:ext uri="{0D108BD9-81ED-4DB2-BD59-A6C34878D82A}">
                    <a16:rowId xmlns:a16="http://schemas.microsoft.com/office/drawing/2014/main" val="1633787352"/>
                  </a:ext>
                </a:extLst>
              </a:tr>
              <a:tr h="765689">
                <a:tc>
                  <a:txBody>
                    <a:bodyPr/>
                    <a:lstStyle/>
                    <a:p>
                      <a:r>
                        <a:rPr lang="en-US" sz="2400" b="1" dirty="0"/>
                        <a:t>Self-care is important</a:t>
                      </a:r>
                    </a:p>
                  </a:txBody>
                  <a:tcPr/>
                </a:tc>
                <a:tc>
                  <a:txBody>
                    <a:bodyPr/>
                    <a:lstStyle/>
                    <a:p>
                      <a:r>
                        <a:rPr lang="en-US" sz="2400" b="1" dirty="0"/>
                        <a:t>Excessive hours, work comes first</a:t>
                      </a:r>
                    </a:p>
                  </a:txBody>
                  <a:tcPr/>
                </a:tc>
                <a:extLst>
                  <a:ext uri="{0D108BD9-81ED-4DB2-BD59-A6C34878D82A}">
                    <a16:rowId xmlns:a16="http://schemas.microsoft.com/office/drawing/2014/main" val="3115943863"/>
                  </a:ext>
                </a:extLst>
              </a:tr>
              <a:tr h="765689">
                <a:tc>
                  <a:txBody>
                    <a:bodyPr/>
                    <a:lstStyle/>
                    <a:p>
                      <a:r>
                        <a:rPr lang="en-US" sz="2400" b="1" dirty="0"/>
                        <a:t>Prevention better than treatment</a:t>
                      </a:r>
                    </a:p>
                  </a:txBody>
                  <a:tcPr/>
                </a:tc>
                <a:tc>
                  <a:txBody>
                    <a:bodyPr/>
                    <a:lstStyle/>
                    <a:p>
                      <a:r>
                        <a:rPr lang="en-US" sz="2400" b="1" dirty="0"/>
                        <a:t>Lack</a:t>
                      </a:r>
                      <a:r>
                        <a:rPr lang="en-US" sz="2400" b="1" baseline="0" dirty="0"/>
                        <a:t> of attendance to</a:t>
                      </a:r>
                      <a:r>
                        <a:rPr lang="en-US" sz="2400" b="1" dirty="0"/>
                        <a:t> to our own healthcare needs</a:t>
                      </a:r>
                    </a:p>
                  </a:txBody>
                  <a:tcPr/>
                </a:tc>
                <a:extLst>
                  <a:ext uri="{0D108BD9-81ED-4DB2-BD59-A6C34878D82A}">
                    <a16:rowId xmlns:a16="http://schemas.microsoft.com/office/drawing/2014/main" val="1483191606"/>
                  </a:ext>
                </a:extLst>
              </a:tr>
              <a:tr h="1321601">
                <a:tc>
                  <a:txBody>
                    <a:bodyPr/>
                    <a:lstStyle/>
                    <a:p>
                      <a:r>
                        <a:rPr lang="en-US" sz="2400" b="1" dirty="0"/>
                        <a:t>To err is human</a:t>
                      </a:r>
                    </a:p>
                  </a:txBody>
                  <a:tcPr/>
                </a:tc>
                <a:tc>
                  <a:txBody>
                    <a:bodyPr/>
                    <a:lstStyle/>
                    <a:p>
                      <a:r>
                        <a:rPr lang="en-US" sz="2400" b="1" dirty="0"/>
                        <a:t>Perfectionism and low self-compassion</a:t>
                      </a:r>
                    </a:p>
                  </a:txBody>
                  <a:tcPr/>
                </a:tc>
                <a:extLst>
                  <a:ext uri="{0D108BD9-81ED-4DB2-BD59-A6C34878D82A}">
                    <a16:rowId xmlns:a16="http://schemas.microsoft.com/office/drawing/2014/main" val="3970210218"/>
                  </a:ext>
                </a:extLst>
              </a:tr>
              <a:tr h="765689">
                <a:tc>
                  <a:txBody>
                    <a:bodyPr/>
                    <a:lstStyle/>
                    <a:p>
                      <a:r>
                        <a:rPr lang="en-US" sz="2400" b="1" dirty="0"/>
                        <a:t>We have a supportive community</a:t>
                      </a:r>
                    </a:p>
                  </a:txBody>
                  <a:tcPr/>
                </a:tc>
                <a:tc>
                  <a:txBody>
                    <a:bodyPr/>
                    <a:lstStyle/>
                    <a:p>
                      <a:r>
                        <a:rPr lang="en-US" sz="2400" b="1" dirty="0"/>
                        <a:t>Low vulnerability with colleagues</a:t>
                      </a:r>
                    </a:p>
                  </a:txBody>
                  <a:tcPr/>
                </a:tc>
                <a:extLst>
                  <a:ext uri="{0D108BD9-81ED-4DB2-BD59-A6C34878D82A}">
                    <a16:rowId xmlns:a16="http://schemas.microsoft.com/office/drawing/2014/main" val="4127861707"/>
                  </a:ext>
                </a:extLst>
              </a:tr>
            </a:tbl>
          </a:graphicData>
        </a:graphic>
      </p:graphicFrame>
      <p:sp>
        <p:nvSpPr>
          <p:cNvPr id="7" name="TextBox 6"/>
          <p:cNvSpPr txBox="1"/>
          <p:nvPr/>
        </p:nvSpPr>
        <p:spPr>
          <a:xfrm>
            <a:off x="3556001" y="6395463"/>
            <a:ext cx="9100412" cy="311113"/>
          </a:xfrm>
          <a:prstGeom prst="rect">
            <a:avLst/>
          </a:prstGeom>
          <a:noFill/>
        </p:spPr>
        <p:txBody>
          <a:bodyPr wrap="square" rtlCol="0">
            <a:spAutoFit/>
          </a:bodyPr>
          <a:lstStyle/>
          <a:p>
            <a:r>
              <a:rPr lang="en-US" sz="1400" dirty="0"/>
              <a:t>Adapted from Healing the Culture of Medicine Shanafelt et al Mayo Clinic Proc. 2019;94 (8); 1556-1566</a:t>
            </a:r>
          </a:p>
        </p:txBody>
      </p:sp>
    </p:spTree>
    <p:extLst>
      <p:ext uri="{BB962C8B-B14F-4D97-AF65-F5344CB8AC3E}">
        <p14:creationId xmlns:p14="http://schemas.microsoft.com/office/powerpoint/2010/main" val="868278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Our Culture: Stated Values vs. our Reality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82755744"/>
              </p:ext>
            </p:extLst>
          </p:nvPr>
        </p:nvGraphicFramePr>
        <p:xfrm>
          <a:off x="609600" y="1524000"/>
          <a:ext cx="10972800" cy="1854200"/>
        </p:xfrm>
        <a:graphic>
          <a:graphicData uri="http://schemas.openxmlformats.org/drawingml/2006/table">
            <a:tbl>
              <a:tblPr firstRow="1" bandRow="1">
                <a:tableStyleId>{F5AB1C69-6EDB-4FF4-983F-18BD219EF322}</a:tableStyleId>
              </a:tblPr>
              <a:tblGrid>
                <a:gridCol w="5486400">
                  <a:extLst>
                    <a:ext uri="{9D8B030D-6E8A-4147-A177-3AD203B41FA5}">
                      <a16:colId xmlns:a16="http://schemas.microsoft.com/office/drawing/2014/main" val="463084069"/>
                    </a:ext>
                  </a:extLst>
                </a:gridCol>
                <a:gridCol w="5486400">
                  <a:extLst>
                    <a:ext uri="{9D8B030D-6E8A-4147-A177-3AD203B41FA5}">
                      <a16:colId xmlns:a16="http://schemas.microsoft.com/office/drawing/2014/main" val="3355362421"/>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372973946"/>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266407087"/>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72990164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866317949"/>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88655279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21722354"/>
              </p:ext>
            </p:extLst>
          </p:nvPr>
        </p:nvGraphicFramePr>
        <p:xfrm>
          <a:off x="1706880" y="1630362"/>
          <a:ext cx="8128000" cy="1854200"/>
        </p:xfrm>
        <a:graphic>
          <a:graphicData uri="http://schemas.openxmlformats.org/drawingml/2006/table">
            <a:tbl>
              <a:tblPr firstRow="1" bandRow="1">
                <a:tableStyleId>{F5AB1C69-6EDB-4FF4-983F-18BD219EF322}</a:tableStyleId>
              </a:tblPr>
              <a:tblGrid>
                <a:gridCol w="4064000">
                  <a:extLst>
                    <a:ext uri="{9D8B030D-6E8A-4147-A177-3AD203B41FA5}">
                      <a16:colId xmlns:a16="http://schemas.microsoft.com/office/drawing/2014/main" val="4057636505"/>
                    </a:ext>
                  </a:extLst>
                </a:gridCol>
                <a:gridCol w="4064000">
                  <a:extLst>
                    <a:ext uri="{9D8B030D-6E8A-4147-A177-3AD203B41FA5}">
                      <a16:colId xmlns:a16="http://schemas.microsoft.com/office/drawing/2014/main" val="3685511391"/>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432279725"/>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4048437778"/>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6886155"/>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757671469"/>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294445055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324305895"/>
              </p:ext>
            </p:extLst>
          </p:nvPr>
        </p:nvGraphicFramePr>
        <p:xfrm>
          <a:off x="609600" y="1422400"/>
          <a:ext cx="10972800" cy="4562130"/>
        </p:xfrm>
        <a:graphic>
          <a:graphicData uri="http://schemas.openxmlformats.org/drawingml/2006/table">
            <a:tbl>
              <a:tblPr firstRow="1" bandRow="1">
                <a:tableStyleId>{21E4AEA4-8DFA-4A89-87EB-49C32662AFE0}</a:tableStyleId>
              </a:tblPr>
              <a:tblGrid>
                <a:gridCol w="5486400">
                  <a:extLst>
                    <a:ext uri="{9D8B030D-6E8A-4147-A177-3AD203B41FA5}">
                      <a16:colId xmlns:a16="http://schemas.microsoft.com/office/drawing/2014/main" val="3135613326"/>
                    </a:ext>
                  </a:extLst>
                </a:gridCol>
                <a:gridCol w="5486400">
                  <a:extLst>
                    <a:ext uri="{9D8B030D-6E8A-4147-A177-3AD203B41FA5}">
                      <a16:colId xmlns:a16="http://schemas.microsoft.com/office/drawing/2014/main" val="2237744128"/>
                    </a:ext>
                  </a:extLst>
                </a:gridCol>
              </a:tblGrid>
              <a:tr h="685827">
                <a:tc>
                  <a:txBody>
                    <a:bodyPr/>
                    <a:lstStyle/>
                    <a:p>
                      <a:r>
                        <a:rPr lang="en-US" sz="2800" dirty="0"/>
                        <a:t>We Say</a:t>
                      </a:r>
                    </a:p>
                  </a:txBody>
                  <a:tcPr/>
                </a:tc>
                <a:tc>
                  <a:txBody>
                    <a:bodyPr/>
                    <a:lstStyle/>
                    <a:p>
                      <a:r>
                        <a:rPr lang="en-US" sz="2800" dirty="0"/>
                        <a:t>We Do</a:t>
                      </a:r>
                    </a:p>
                  </a:txBody>
                  <a:tcPr/>
                </a:tc>
                <a:extLst>
                  <a:ext uri="{0D108BD9-81ED-4DB2-BD59-A6C34878D82A}">
                    <a16:rowId xmlns:a16="http://schemas.microsoft.com/office/drawing/2014/main" val="1633787352"/>
                  </a:ext>
                </a:extLst>
              </a:tr>
              <a:tr h="1183758">
                <a:tc>
                  <a:txBody>
                    <a:bodyPr/>
                    <a:lstStyle/>
                    <a:p>
                      <a:r>
                        <a:rPr lang="en-US" sz="2400" b="1" dirty="0"/>
                        <a:t>Physicians</a:t>
                      </a:r>
                      <a:r>
                        <a:rPr lang="en-US" sz="2400" b="1" baseline="0" dirty="0"/>
                        <a:t> are professionals (we trust them)</a:t>
                      </a:r>
                      <a:endParaRPr lang="en-US" sz="2400" b="1" dirty="0"/>
                    </a:p>
                  </a:txBody>
                  <a:tcPr/>
                </a:tc>
                <a:tc>
                  <a:txBody>
                    <a:bodyPr/>
                    <a:lstStyle/>
                    <a:p>
                      <a:r>
                        <a:rPr lang="en-US" sz="2400" b="1" dirty="0"/>
                        <a:t>Pre</a:t>
                      </a:r>
                      <a:r>
                        <a:rPr lang="en-US" sz="2400" b="1" baseline="0" dirty="0"/>
                        <a:t> authorization, excessive documentation</a:t>
                      </a:r>
                      <a:endParaRPr lang="en-US" sz="2400" b="1" dirty="0"/>
                    </a:p>
                  </a:txBody>
                  <a:tcPr/>
                </a:tc>
                <a:extLst>
                  <a:ext uri="{0D108BD9-81ED-4DB2-BD59-A6C34878D82A}">
                    <a16:rowId xmlns:a16="http://schemas.microsoft.com/office/drawing/2014/main" val="3115943863"/>
                  </a:ext>
                </a:extLst>
              </a:tr>
              <a:tr h="685827">
                <a:tc>
                  <a:txBody>
                    <a:bodyPr/>
                    <a:lstStyle/>
                    <a:p>
                      <a:r>
                        <a:rPr lang="en-US" sz="2400" b="1" dirty="0"/>
                        <a:t>Physicians are an</a:t>
                      </a:r>
                      <a:r>
                        <a:rPr lang="en-US" sz="2400" b="1" baseline="0" dirty="0"/>
                        <a:t> important resource</a:t>
                      </a:r>
                      <a:endParaRPr lang="en-US" sz="2400" b="1" dirty="0"/>
                    </a:p>
                  </a:txBody>
                  <a:tcPr/>
                </a:tc>
                <a:tc>
                  <a:txBody>
                    <a:bodyPr/>
                    <a:lstStyle/>
                    <a:p>
                      <a:r>
                        <a:rPr lang="en-US" sz="2400" b="1" dirty="0"/>
                        <a:t>Excessive</a:t>
                      </a:r>
                      <a:r>
                        <a:rPr lang="en-US" sz="2400" b="1" baseline="0" dirty="0"/>
                        <a:t> clerical burden</a:t>
                      </a:r>
                      <a:endParaRPr lang="en-US" sz="2400" b="1" dirty="0"/>
                    </a:p>
                  </a:txBody>
                  <a:tcPr/>
                </a:tc>
                <a:extLst>
                  <a:ext uri="{0D108BD9-81ED-4DB2-BD59-A6C34878D82A}">
                    <a16:rowId xmlns:a16="http://schemas.microsoft.com/office/drawing/2014/main" val="1483191606"/>
                  </a:ext>
                </a:extLst>
              </a:tr>
              <a:tr h="685827">
                <a:tc>
                  <a:txBody>
                    <a:bodyPr/>
                    <a:lstStyle/>
                    <a:p>
                      <a:r>
                        <a:rPr lang="en-US" sz="2400" b="1" dirty="0"/>
                        <a:t>To err is</a:t>
                      </a:r>
                      <a:r>
                        <a:rPr lang="en-US" sz="2400" b="1" baseline="0" dirty="0"/>
                        <a:t> human</a:t>
                      </a:r>
                      <a:endParaRPr lang="en-US" sz="2400" b="1" dirty="0"/>
                    </a:p>
                  </a:txBody>
                  <a:tcPr/>
                </a:tc>
                <a:tc>
                  <a:txBody>
                    <a:bodyPr/>
                    <a:lstStyle/>
                    <a:p>
                      <a:r>
                        <a:rPr lang="en-US" sz="2400" b="1" dirty="0"/>
                        <a:t>Mistakes</a:t>
                      </a:r>
                      <a:r>
                        <a:rPr lang="en-US" sz="2400" b="1" baseline="0" dirty="0"/>
                        <a:t> individual or system?</a:t>
                      </a:r>
                      <a:endParaRPr lang="en-US" sz="2400" b="1" dirty="0"/>
                    </a:p>
                  </a:txBody>
                  <a:tcPr/>
                </a:tc>
                <a:extLst>
                  <a:ext uri="{0D108BD9-81ED-4DB2-BD59-A6C34878D82A}">
                    <a16:rowId xmlns:a16="http://schemas.microsoft.com/office/drawing/2014/main" val="3970210218"/>
                  </a:ext>
                </a:extLst>
              </a:tr>
              <a:tr h="1183758">
                <a:tc>
                  <a:txBody>
                    <a:bodyPr/>
                    <a:lstStyle/>
                    <a:p>
                      <a:r>
                        <a:rPr lang="en-US" sz="2400" b="1" dirty="0"/>
                        <a:t>High</a:t>
                      </a:r>
                      <a:r>
                        <a:rPr lang="en-US" sz="2400" b="1" baseline="0" dirty="0"/>
                        <a:t> quality is top priority</a:t>
                      </a:r>
                      <a:endParaRPr lang="en-US" sz="2400" b="1" dirty="0"/>
                    </a:p>
                  </a:txBody>
                  <a:tcPr/>
                </a:tc>
                <a:tc>
                  <a:txBody>
                    <a:bodyPr/>
                    <a:lstStyle/>
                    <a:p>
                      <a:r>
                        <a:rPr lang="en-US" sz="2400" b="1" dirty="0"/>
                        <a:t>System</a:t>
                      </a:r>
                      <a:r>
                        <a:rPr lang="en-US" sz="2400" b="1" baseline="0" dirty="0"/>
                        <a:t> drivers of burnout erode quality, focus on RVUs</a:t>
                      </a:r>
                      <a:endParaRPr lang="en-US" sz="2400" b="1" dirty="0"/>
                    </a:p>
                  </a:txBody>
                  <a:tcPr/>
                </a:tc>
                <a:extLst>
                  <a:ext uri="{0D108BD9-81ED-4DB2-BD59-A6C34878D82A}">
                    <a16:rowId xmlns:a16="http://schemas.microsoft.com/office/drawing/2014/main" val="4127861707"/>
                  </a:ext>
                </a:extLst>
              </a:tr>
            </a:tbl>
          </a:graphicData>
        </a:graphic>
      </p:graphicFrame>
      <p:sp>
        <p:nvSpPr>
          <p:cNvPr id="7" name="TextBox 6"/>
          <p:cNvSpPr txBox="1"/>
          <p:nvPr/>
        </p:nvSpPr>
        <p:spPr>
          <a:xfrm>
            <a:off x="3535681" y="6354823"/>
            <a:ext cx="9100412" cy="311113"/>
          </a:xfrm>
          <a:prstGeom prst="rect">
            <a:avLst/>
          </a:prstGeom>
          <a:noFill/>
        </p:spPr>
        <p:txBody>
          <a:bodyPr wrap="square" rtlCol="0">
            <a:spAutoFit/>
          </a:bodyPr>
          <a:lstStyle/>
          <a:p>
            <a:r>
              <a:rPr lang="en-US" sz="1400" dirty="0"/>
              <a:t>Adapted from Healing the Culture of Medicine Shanafelt et al Mayo Clinic Proc. 2019;94 (8); 1556-1566</a:t>
            </a:r>
          </a:p>
        </p:txBody>
      </p:sp>
    </p:spTree>
    <p:extLst>
      <p:ext uri="{BB962C8B-B14F-4D97-AF65-F5344CB8AC3E}">
        <p14:creationId xmlns:p14="http://schemas.microsoft.com/office/powerpoint/2010/main" val="3125390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2" y="671156"/>
            <a:ext cx="4495800" cy="4343400"/>
          </a:xfrm>
          <a:prstGeom prst="rect">
            <a:avLst/>
          </a:prstGeom>
        </p:spPr>
      </p:pic>
      <p:sp>
        <p:nvSpPr>
          <p:cNvPr id="3" name="TextBox 2"/>
          <p:cNvSpPr txBox="1"/>
          <p:nvPr/>
        </p:nvSpPr>
        <p:spPr>
          <a:xfrm>
            <a:off x="4655754" y="4786757"/>
            <a:ext cx="4326826" cy="1938992"/>
          </a:xfrm>
          <a:prstGeom prst="rect">
            <a:avLst/>
          </a:prstGeom>
          <a:noFill/>
        </p:spPr>
        <p:txBody>
          <a:bodyPr wrap="none" rtlCol="0">
            <a:spAutoFit/>
          </a:bodyPr>
          <a:lstStyle/>
          <a:p>
            <a:pPr defTabSz="914377"/>
            <a:r>
              <a:rPr lang="en-US" sz="2400" b="1" dirty="0">
                <a:solidFill>
                  <a:srgbClr val="000000"/>
                </a:solidFill>
                <a:latin typeface="Arial"/>
              </a:rPr>
              <a:t>Individual skills</a:t>
            </a:r>
          </a:p>
          <a:p>
            <a:pPr marL="285744" indent="-285744" defTabSz="914377">
              <a:buFont typeface="Arial" panose="020B0604020202020204" pitchFamily="34" charset="0"/>
              <a:buChar char="•"/>
            </a:pPr>
            <a:r>
              <a:rPr lang="en-US" sz="2400" dirty="0">
                <a:solidFill>
                  <a:srgbClr val="000000"/>
                </a:solidFill>
                <a:latin typeface="Arial"/>
              </a:rPr>
              <a:t>Self-care; stress reduction</a:t>
            </a:r>
          </a:p>
          <a:p>
            <a:pPr marL="285744" indent="-285744" defTabSz="914377">
              <a:buFont typeface="Arial" panose="020B0604020202020204" pitchFamily="34" charset="0"/>
              <a:buChar char="•"/>
            </a:pPr>
            <a:r>
              <a:rPr lang="en-US" sz="2400" dirty="0">
                <a:solidFill>
                  <a:srgbClr val="000000"/>
                </a:solidFill>
                <a:latin typeface="Arial"/>
              </a:rPr>
              <a:t>Mindfulness/Self-awareness</a:t>
            </a:r>
          </a:p>
          <a:p>
            <a:pPr marL="285744" indent="-285744" defTabSz="914377">
              <a:buFont typeface="Arial" panose="020B0604020202020204" pitchFamily="34" charset="0"/>
              <a:buChar char="•"/>
            </a:pPr>
            <a:r>
              <a:rPr lang="en-US" sz="2400" dirty="0">
                <a:solidFill>
                  <a:srgbClr val="000000"/>
                </a:solidFill>
                <a:latin typeface="Arial"/>
              </a:rPr>
              <a:t>Meaning in work</a:t>
            </a:r>
          </a:p>
          <a:p>
            <a:pPr marL="285744" indent="-285744" defTabSz="914377">
              <a:buFont typeface="Arial" panose="020B0604020202020204" pitchFamily="34" charset="0"/>
              <a:buChar char="•"/>
            </a:pPr>
            <a:r>
              <a:rPr lang="en-US" sz="2400" dirty="0">
                <a:solidFill>
                  <a:srgbClr val="000000"/>
                </a:solidFill>
                <a:latin typeface="Arial"/>
              </a:rPr>
              <a:t>Work-life integration</a:t>
            </a:r>
          </a:p>
        </p:txBody>
      </p:sp>
      <p:sp>
        <p:nvSpPr>
          <p:cNvPr id="4" name="TextBox 3"/>
          <p:cNvSpPr txBox="1"/>
          <p:nvPr/>
        </p:nvSpPr>
        <p:spPr>
          <a:xfrm>
            <a:off x="8677557" y="1419579"/>
            <a:ext cx="3004143" cy="2954655"/>
          </a:xfrm>
          <a:prstGeom prst="rect">
            <a:avLst/>
          </a:prstGeom>
          <a:noFill/>
        </p:spPr>
        <p:txBody>
          <a:bodyPr wrap="square" rtlCol="0">
            <a:spAutoFit/>
          </a:bodyPr>
          <a:lstStyle/>
          <a:p>
            <a:pPr defTabSz="914377"/>
            <a:r>
              <a:rPr lang="en-US" sz="2400" b="1" dirty="0">
                <a:solidFill>
                  <a:srgbClr val="000000"/>
                </a:solidFill>
                <a:latin typeface="Arial"/>
              </a:rPr>
              <a:t>Infrastructure Efficiency</a:t>
            </a:r>
          </a:p>
          <a:p>
            <a:pPr marL="285744" indent="-285744" defTabSz="914377">
              <a:buFont typeface="Arial" panose="020B0604020202020204" pitchFamily="34" charset="0"/>
              <a:buChar char="•"/>
            </a:pPr>
            <a:r>
              <a:rPr lang="en-US" sz="2400" dirty="0">
                <a:solidFill>
                  <a:srgbClr val="000000"/>
                </a:solidFill>
                <a:latin typeface="Arial"/>
              </a:rPr>
              <a:t>Systems/ processes</a:t>
            </a:r>
          </a:p>
          <a:p>
            <a:pPr marL="285744" indent="-285744" defTabSz="914377">
              <a:buFont typeface="Arial" panose="020B0604020202020204" pitchFamily="34" charset="0"/>
              <a:buChar char="•"/>
            </a:pPr>
            <a:r>
              <a:rPr lang="en-US" sz="2400" dirty="0">
                <a:solidFill>
                  <a:srgbClr val="000000"/>
                </a:solidFill>
                <a:latin typeface="Arial"/>
              </a:rPr>
              <a:t>EHR “usability”</a:t>
            </a:r>
          </a:p>
          <a:p>
            <a:pPr marL="285744" indent="-285744" defTabSz="914377">
              <a:buFont typeface="Arial" panose="020B0604020202020204" pitchFamily="34" charset="0"/>
              <a:buChar char="•"/>
            </a:pPr>
            <a:r>
              <a:rPr lang="en-US" sz="2400" dirty="0">
                <a:solidFill>
                  <a:srgbClr val="000000"/>
                </a:solidFill>
                <a:latin typeface="Arial"/>
              </a:rPr>
              <a:t>Work flows</a:t>
            </a:r>
          </a:p>
          <a:p>
            <a:pPr marL="285744" indent="-285744" defTabSz="914377">
              <a:buFont typeface="Arial" panose="020B0604020202020204" pitchFamily="34" charset="0"/>
              <a:buChar char="•"/>
            </a:pPr>
            <a:r>
              <a:rPr lang="en-US" sz="2400" dirty="0">
                <a:solidFill>
                  <a:srgbClr val="000000"/>
                </a:solidFill>
                <a:latin typeface="Arial"/>
              </a:rPr>
              <a:t>Team-based work</a:t>
            </a:r>
          </a:p>
          <a:p>
            <a:pPr defTabSz="914377"/>
            <a:endParaRPr lang="en-US" dirty="0">
              <a:solidFill>
                <a:srgbClr val="000000"/>
              </a:solidFill>
              <a:latin typeface="Arial"/>
            </a:endParaRPr>
          </a:p>
        </p:txBody>
      </p:sp>
      <p:sp>
        <p:nvSpPr>
          <p:cNvPr id="5" name="TextBox 4"/>
          <p:cNvSpPr txBox="1"/>
          <p:nvPr/>
        </p:nvSpPr>
        <p:spPr>
          <a:xfrm>
            <a:off x="325121" y="1419579"/>
            <a:ext cx="3806256" cy="3231654"/>
          </a:xfrm>
          <a:prstGeom prst="rect">
            <a:avLst/>
          </a:prstGeom>
          <a:noFill/>
        </p:spPr>
        <p:txBody>
          <a:bodyPr wrap="square" rtlCol="0">
            <a:spAutoFit/>
          </a:bodyPr>
          <a:lstStyle/>
          <a:p>
            <a:pPr defTabSz="914377"/>
            <a:r>
              <a:rPr lang="en-US" sz="2400" b="1" dirty="0">
                <a:solidFill>
                  <a:srgbClr val="000000"/>
                </a:solidFill>
                <a:latin typeface="Arial"/>
              </a:rPr>
              <a:t>Values</a:t>
            </a:r>
          </a:p>
          <a:p>
            <a:pPr marL="285744" indent="-285744" defTabSz="914377">
              <a:buFont typeface="Arial" panose="020B0604020202020204" pitchFamily="34" charset="0"/>
              <a:buChar char="•"/>
            </a:pPr>
            <a:r>
              <a:rPr lang="en-US" sz="2400" dirty="0">
                <a:solidFill>
                  <a:srgbClr val="000000"/>
                </a:solidFill>
                <a:latin typeface="Arial"/>
              </a:rPr>
              <a:t>Leadership</a:t>
            </a:r>
          </a:p>
          <a:p>
            <a:pPr marL="285744" indent="-285744" defTabSz="914377">
              <a:buFont typeface="Arial" panose="020B0604020202020204" pitchFamily="34" charset="0"/>
              <a:buChar char="•"/>
            </a:pPr>
            <a:r>
              <a:rPr lang="en-US" sz="2400" dirty="0">
                <a:solidFill>
                  <a:srgbClr val="000000"/>
                </a:solidFill>
                <a:latin typeface="Arial"/>
              </a:rPr>
              <a:t>Values alignment</a:t>
            </a:r>
          </a:p>
          <a:p>
            <a:pPr marL="285744" indent="-285744" defTabSz="914377">
              <a:buFont typeface="Arial" panose="020B0604020202020204" pitchFamily="34" charset="0"/>
              <a:buChar char="•"/>
            </a:pPr>
            <a:r>
              <a:rPr lang="en-US" sz="2400" dirty="0">
                <a:solidFill>
                  <a:srgbClr val="000000"/>
                </a:solidFill>
                <a:latin typeface="Arial"/>
              </a:rPr>
              <a:t>Voice/input</a:t>
            </a:r>
          </a:p>
          <a:p>
            <a:pPr marL="285744" indent="-285744" defTabSz="914377">
              <a:buFont typeface="Arial" panose="020B0604020202020204" pitchFamily="34" charset="0"/>
              <a:buChar char="•"/>
            </a:pPr>
            <a:r>
              <a:rPr lang="en-US" sz="2400" dirty="0">
                <a:solidFill>
                  <a:srgbClr val="000000"/>
                </a:solidFill>
                <a:latin typeface="Arial"/>
              </a:rPr>
              <a:t>Community/ collegiality</a:t>
            </a:r>
          </a:p>
          <a:p>
            <a:pPr marL="285744" indent="-285744" defTabSz="914377">
              <a:buFont typeface="Arial" panose="020B0604020202020204" pitchFamily="34" charset="0"/>
              <a:buChar char="•"/>
            </a:pPr>
            <a:r>
              <a:rPr lang="en-US" sz="2400" dirty="0">
                <a:solidFill>
                  <a:srgbClr val="000000"/>
                </a:solidFill>
                <a:latin typeface="Arial"/>
              </a:rPr>
              <a:t>Peer support</a:t>
            </a:r>
          </a:p>
          <a:p>
            <a:pPr marL="285744" indent="-285744" defTabSz="914377">
              <a:buFont typeface="Arial" panose="020B0604020202020204" pitchFamily="34" charset="0"/>
              <a:buChar char="•"/>
            </a:pPr>
            <a:r>
              <a:rPr lang="en-US" sz="2400" dirty="0">
                <a:solidFill>
                  <a:srgbClr val="000000"/>
                </a:solidFill>
                <a:latin typeface="Arial"/>
              </a:rPr>
              <a:t>Culture of compassion</a:t>
            </a:r>
          </a:p>
          <a:p>
            <a:pPr defTabSz="914377"/>
            <a:endParaRPr lang="en-US" dirty="0">
              <a:solidFill>
                <a:srgbClr val="000000"/>
              </a:solidFill>
              <a:latin typeface="Arial"/>
            </a:endParaRPr>
          </a:p>
          <a:p>
            <a:pPr defTabSz="914377"/>
            <a:endParaRPr lang="en-US" dirty="0">
              <a:solidFill>
                <a:srgbClr val="000000"/>
              </a:solidFill>
              <a:latin typeface="Arial"/>
            </a:endParaRPr>
          </a:p>
        </p:txBody>
      </p:sp>
      <p:sp>
        <p:nvSpPr>
          <p:cNvPr id="8" name="TextBox 7"/>
          <p:cNvSpPr txBox="1"/>
          <p:nvPr/>
        </p:nvSpPr>
        <p:spPr>
          <a:xfrm>
            <a:off x="8705261" y="6317035"/>
            <a:ext cx="2840936" cy="461665"/>
          </a:xfrm>
          <a:prstGeom prst="rect">
            <a:avLst/>
          </a:prstGeom>
          <a:noFill/>
        </p:spPr>
        <p:txBody>
          <a:bodyPr wrap="square" rtlCol="0">
            <a:spAutoFit/>
          </a:bodyPr>
          <a:lstStyle/>
          <a:p>
            <a:pPr algn="ctr" defTabSz="914377"/>
            <a:r>
              <a:rPr lang="en-US" sz="800" dirty="0">
                <a:latin typeface="Arial"/>
              </a:rPr>
              <a:t>Conceptual Model:</a:t>
            </a:r>
          </a:p>
          <a:p>
            <a:pPr algn="ctr" defTabSz="914377"/>
            <a:r>
              <a:rPr lang="en-US" sz="800" dirty="0">
                <a:latin typeface="Arial"/>
              </a:rPr>
              <a:t>© Copyright Board of Trustees of the Leland Stanford Jr. University. All Rights Reserved</a:t>
            </a:r>
          </a:p>
        </p:txBody>
      </p:sp>
      <p:sp>
        <p:nvSpPr>
          <p:cNvPr id="7" name="TextBox 6"/>
          <p:cNvSpPr txBox="1"/>
          <p:nvPr/>
        </p:nvSpPr>
        <p:spPr>
          <a:xfrm>
            <a:off x="2985559" y="24825"/>
            <a:ext cx="8915496" cy="646331"/>
          </a:xfrm>
          <a:prstGeom prst="rect">
            <a:avLst/>
          </a:prstGeom>
          <a:noFill/>
        </p:spPr>
        <p:txBody>
          <a:bodyPr wrap="square" rtlCol="0">
            <a:spAutoFit/>
          </a:bodyPr>
          <a:lstStyle/>
          <a:p>
            <a:r>
              <a:rPr lang="en-US" sz="3600" b="1" dirty="0"/>
              <a:t>A Broad Integrated View of Well-Being</a:t>
            </a:r>
          </a:p>
        </p:txBody>
      </p:sp>
    </p:spTree>
    <p:extLst>
      <p:ext uri="{BB962C8B-B14F-4D97-AF65-F5344CB8AC3E}">
        <p14:creationId xmlns:p14="http://schemas.microsoft.com/office/powerpoint/2010/main" val="1818373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42720" y="883921"/>
            <a:ext cx="9408160" cy="4876799"/>
          </a:xfrm>
          <a:prstGeom prst="rect">
            <a:avLst/>
          </a:prstGeom>
        </p:spPr>
      </p:pic>
      <p:sp>
        <p:nvSpPr>
          <p:cNvPr id="3" name="TextBox 2"/>
          <p:cNvSpPr txBox="1"/>
          <p:nvPr/>
        </p:nvSpPr>
        <p:spPr>
          <a:xfrm>
            <a:off x="4964425" y="0"/>
            <a:ext cx="2364750" cy="646331"/>
          </a:xfrm>
          <a:prstGeom prst="rect">
            <a:avLst/>
          </a:prstGeom>
          <a:noFill/>
        </p:spPr>
        <p:txBody>
          <a:bodyPr wrap="none" rtlCol="0">
            <a:spAutoFit/>
          </a:bodyPr>
          <a:lstStyle/>
          <a:p>
            <a:r>
              <a:rPr lang="en-US" sz="3600" b="1" dirty="0"/>
              <a:t>Advocacy</a:t>
            </a:r>
          </a:p>
        </p:txBody>
      </p:sp>
      <p:sp>
        <p:nvSpPr>
          <p:cNvPr id="4" name="TextBox 3"/>
          <p:cNvSpPr txBox="1"/>
          <p:nvPr/>
        </p:nvSpPr>
        <p:spPr>
          <a:xfrm>
            <a:off x="423117" y="5760720"/>
            <a:ext cx="11447365" cy="461665"/>
          </a:xfrm>
          <a:prstGeom prst="rect">
            <a:avLst/>
          </a:prstGeom>
          <a:noFill/>
        </p:spPr>
        <p:txBody>
          <a:bodyPr wrap="none" rtlCol="0">
            <a:spAutoFit/>
          </a:bodyPr>
          <a:lstStyle/>
          <a:p>
            <a:r>
              <a:rPr lang="en-US" sz="2400" b="1" dirty="0"/>
              <a:t>Having a threat to move away from and reducing the anxiety about the “new”</a:t>
            </a:r>
          </a:p>
        </p:txBody>
      </p:sp>
      <p:sp>
        <p:nvSpPr>
          <p:cNvPr id="5" name="TextBox 4"/>
          <p:cNvSpPr txBox="1"/>
          <p:nvPr/>
        </p:nvSpPr>
        <p:spPr>
          <a:xfrm>
            <a:off x="3928244" y="6463885"/>
            <a:ext cx="7237879" cy="307777"/>
          </a:xfrm>
          <a:prstGeom prst="rect">
            <a:avLst/>
          </a:prstGeom>
          <a:noFill/>
        </p:spPr>
        <p:txBody>
          <a:bodyPr wrap="none" rtlCol="0">
            <a:spAutoFit/>
          </a:bodyPr>
          <a:lstStyle/>
          <a:p>
            <a:r>
              <a:rPr lang="en-US" sz="1400" dirty="0"/>
              <a:t>Healing the Culture of Medicine Shanafelt et al Mayo Clinic Proc. 2019;94 (8); 1556-1566</a:t>
            </a:r>
          </a:p>
        </p:txBody>
      </p:sp>
    </p:spTree>
    <p:extLst>
      <p:ext uri="{BB962C8B-B14F-4D97-AF65-F5344CB8AC3E}">
        <p14:creationId xmlns:p14="http://schemas.microsoft.com/office/powerpoint/2010/main" val="1215998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Causes Survival Anxiety at your Organization?</a:t>
            </a:r>
          </a:p>
        </p:txBody>
      </p:sp>
      <p:sp>
        <p:nvSpPr>
          <p:cNvPr id="3" name="Content Placeholder 2"/>
          <p:cNvSpPr>
            <a:spLocks noGrp="1"/>
          </p:cNvSpPr>
          <p:nvPr>
            <p:ph idx="1"/>
          </p:nvPr>
        </p:nvSpPr>
        <p:spPr>
          <a:xfrm>
            <a:off x="609600" y="1524000"/>
            <a:ext cx="5892800" cy="4533900"/>
          </a:xfrm>
        </p:spPr>
        <p:txBody>
          <a:bodyPr/>
          <a:lstStyle/>
          <a:p>
            <a:r>
              <a:rPr lang="en-US" sz="2800" dirty="0"/>
              <a:t>Medical Errors</a:t>
            </a:r>
          </a:p>
          <a:p>
            <a:r>
              <a:rPr lang="en-US" sz="2800" dirty="0"/>
              <a:t>Quality Metrics</a:t>
            </a:r>
          </a:p>
          <a:p>
            <a:r>
              <a:rPr lang="en-US" sz="2800" dirty="0"/>
              <a:t>Culture of Safety</a:t>
            </a:r>
          </a:p>
          <a:p>
            <a:r>
              <a:rPr lang="en-US" sz="2800" dirty="0"/>
              <a:t>Physician dissatisfaction</a:t>
            </a:r>
          </a:p>
          <a:p>
            <a:r>
              <a:rPr lang="en-US" sz="2800" dirty="0"/>
              <a:t>Recruitment and retention problems</a:t>
            </a:r>
          </a:p>
          <a:p>
            <a:r>
              <a:rPr lang="en-US" sz="2800" dirty="0"/>
              <a:t>Productivity</a:t>
            </a:r>
          </a:p>
          <a:p>
            <a:r>
              <a:rPr lang="en-US" sz="2800" dirty="0"/>
              <a:t>Suicide</a:t>
            </a:r>
          </a:p>
          <a:p>
            <a:pPr marL="0" indent="0">
              <a:buNone/>
            </a:pPr>
            <a:endParaRPr lang="en-US" dirty="0"/>
          </a:p>
          <a:p>
            <a:endParaRPr lang="en-US" dirty="0"/>
          </a:p>
        </p:txBody>
      </p:sp>
      <p:pic>
        <p:nvPicPr>
          <p:cNvPr id="1028" name="Picture 4" descr="yellow fire digital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0" y="1417638"/>
            <a:ext cx="6299200" cy="464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164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84187767"/>
              </p:ext>
            </p:extLst>
          </p:nvPr>
        </p:nvGraphicFramePr>
        <p:xfrm>
          <a:off x="507999" y="583538"/>
          <a:ext cx="11125202" cy="5909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0" y="1781495"/>
            <a:ext cx="507999" cy="3785652"/>
          </a:xfrm>
          <a:prstGeom prst="rect">
            <a:avLst/>
          </a:prstGeom>
          <a:noFill/>
        </p:spPr>
        <p:txBody>
          <a:bodyPr wrap="square" rtlCol="0">
            <a:spAutoFit/>
          </a:bodyPr>
          <a:lstStyle/>
          <a:p>
            <a:pPr algn="ctr"/>
            <a:r>
              <a:rPr lang="en-US" sz="2000" b="1" dirty="0"/>
              <a:t>N</a:t>
            </a:r>
          </a:p>
          <a:p>
            <a:pPr algn="ctr"/>
            <a:r>
              <a:rPr lang="en-US" sz="2000" b="1" dirty="0"/>
              <a:t>O</a:t>
            </a:r>
          </a:p>
          <a:p>
            <a:pPr algn="ctr"/>
            <a:r>
              <a:rPr lang="en-US" sz="2000" b="1" dirty="0"/>
              <a:t>V</a:t>
            </a:r>
          </a:p>
          <a:p>
            <a:pPr algn="ctr"/>
            <a:r>
              <a:rPr lang="en-US" sz="2000" b="1" dirty="0"/>
              <a:t>I</a:t>
            </a:r>
          </a:p>
          <a:p>
            <a:pPr algn="ctr"/>
            <a:r>
              <a:rPr lang="en-US" sz="2000" b="1" dirty="0"/>
              <a:t>C</a:t>
            </a:r>
          </a:p>
          <a:p>
            <a:pPr algn="ctr"/>
            <a:r>
              <a:rPr lang="en-US" sz="2000" b="1" dirty="0"/>
              <a:t>E</a:t>
            </a:r>
          </a:p>
          <a:p>
            <a:endParaRPr lang="en-US" sz="2000" b="1" dirty="0"/>
          </a:p>
          <a:p>
            <a:pPr algn="ctr"/>
            <a:r>
              <a:rPr lang="en-US" sz="2000" b="1" dirty="0"/>
              <a:t>M</a:t>
            </a:r>
          </a:p>
          <a:p>
            <a:pPr algn="ctr"/>
            <a:r>
              <a:rPr lang="en-US" sz="2000" b="1" dirty="0"/>
              <a:t>I</a:t>
            </a:r>
          </a:p>
          <a:p>
            <a:pPr algn="ctr"/>
            <a:r>
              <a:rPr lang="en-US" sz="2000" b="1" dirty="0"/>
              <a:t>N</a:t>
            </a:r>
          </a:p>
          <a:p>
            <a:pPr algn="ctr"/>
            <a:r>
              <a:rPr lang="en-US" sz="2000" b="1" dirty="0"/>
              <a:t>O</a:t>
            </a:r>
          </a:p>
          <a:p>
            <a:pPr algn="ctr"/>
            <a:r>
              <a:rPr lang="en-US" sz="2000" b="1" dirty="0"/>
              <a:t>R</a:t>
            </a:r>
          </a:p>
        </p:txBody>
      </p:sp>
      <p:sp>
        <p:nvSpPr>
          <p:cNvPr id="4" name="TextBox 3"/>
          <p:cNvSpPr txBox="1"/>
          <p:nvPr/>
        </p:nvSpPr>
        <p:spPr>
          <a:xfrm>
            <a:off x="11802150" y="719666"/>
            <a:ext cx="389850" cy="5909310"/>
          </a:xfrm>
          <a:prstGeom prst="rect">
            <a:avLst/>
          </a:prstGeom>
          <a:noFill/>
        </p:spPr>
        <p:txBody>
          <a:bodyPr wrap="none" rtlCol="0">
            <a:spAutoFit/>
          </a:bodyPr>
          <a:lstStyle/>
          <a:p>
            <a:pPr algn="ctr"/>
            <a:r>
              <a:rPr lang="en-US" b="1" dirty="0"/>
              <a:t>E</a:t>
            </a:r>
          </a:p>
          <a:p>
            <a:pPr algn="ctr"/>
            <a:r>
              <a:rPr lang="en-US" b="1" dirty="0"/>
              <a:t>X</a:t>
            </a:r>
          </a:p>
          <a:p>
            <a:pPr algn="ctr"/>
            <a:r>
              <a:rPr lang="en-US" b="1" dirty="0"/>
              <a:t>P</a:t>
            </a:r>
          </a:p>
          <a:p>
            <a:pPr algn="ctr"/>
            <a:r>
              <a:rPr lang="en-US" b="1" dirty="0"/>
              <a:t>E</a:t>
            </a:r>
          </a:p>
          <a:p>
            <a:pPr algn="ctr"/>
            <a:r>
              <a:rPr lang="en-US" b="1" dirty="0"/>
              <a:t>R</a:t>
            </a:r>
          </a:p>
          <a:p>
            <a:pPr algn="ctr"/>
            <a:r>
              <a:rPr lang="en-US" b="1" dirty="0"/>
              <a:t>T </a:t>
            </a:r>
          </a:p>
          <a:p>
            <a:pPr algn="ctr"/>
            <a:endParaRPr lang="en-US" b="1" dirty="0"/>
          </a:p>
          <a:p>
            <a:pPr algn="ctr"/>
            <a:r>
              <a:rPr lang="en-US" b="1" dirty="0"/>
              <a:t>T</a:t>
            </a:r>
          </a:p>
          <a:p>
            <a:pPr algn="ctr"/>
            <a:r>
              <a:rPr lang="en-US" b="1" dirty="0"/>
              <a:t>R</a:t>
            </a:r>
          </a:p>
          <a:p>
            <a:pPr algn="ctr"/>
            <a:r>
              <a:rPr lang="en-US" b="1" dirty="0"/>
              <a:t>A</a:t>
            </a:r>
          </a:p>
          <a:p>
            <a:pPr algn="ctr"/>
            <a:r>
              <a:rPr lang="en-US" b="1" dirty="0"/>
              <a:t>N</a:t>
            </a:r>
          </a:p>
          <a:p>
            <a:pPr algn="ctr"/>
            <a:r>
              <a:rPr lang="en-US" b="1" dirty="0"/>
              <a:t>S</a:t>
            </a:r>
          </a:p>
          <a:p>
            <a:pPr algn="ctr"/>
            <a:r>
              <a:rPr lang="en-US" b="1" dirty="0"/>
              <a:t>F</a:t>
            </a:r>
          </a:p>
          <a:p>
            <a:pPr algn="ctr"/>
            <a:r>
              <a:rPr lang="en-US" b="1" dirty="0"/>
              <a:t>O</a:t>
            </a:r>
          </a:p>
          <a:p>
            <a:pPr algn="ctr"/>
            <a:r>
              <a:rPr lang="en-US" b="1" dirty="0"/>
              <a:t>R</a:t>
            </a:r>
          </a:p>
          <a:p>
            <a:pPr algn="ctr"/>
            <a:r>
              <a:rPr lang="en-US" b="1" dirty="0"/>
              <a:t>M</a:t>
            </a:r>
          </a:p>
          <a:p>
            <a:pPr algn="ctr"/>
            <a:r>
              <a:rPr lang="en-US" b="1" dirty="0"/>
              <a:t>A</a:t>
            </a:r>
          </a:p>
          <a:p>
            <a:pPr algn="ctr"/>
            <a:r>
              <a:rPr lang="en-US" b="1" dirty="0"/>
              <a:t>T</a:t>
            </a:r>
          </a:p>
          <a:p>
            <a:pPr algn="ctr"/>
            <a:r>
              <a:rPr lang="en-US" b="1" dirty="0"/>
              <a:t>I</a:t>
            </a:r>
          </a:p>
          <a:p>
            <a:pPr algn="ctr"/>
            <a:r>
              <a:rPr lang="en-US" b="1" dirty="0"/>
              <a:t>V</a:t>
            </a:r>
          </a:p>
          <a:p>
            <a:pPr algn="ctr"/>
            <a:r>
              <a:rPr lang="en-US" b="1" dirty="0"/>
              <a:t>E</a:t>
            </a:r>
          </a:p>
        </p:txBody>
      </p:sp>
      <p:sp>
        <p:nvSpPr>
          <p:cNvPr id="6" name="TextBox 5"/>
          <p:cNvSpPr txBox="1"/>
          <p:nvPr/>
        </p:nvSpPr>
        <p:spPr>
          <a:xfrm>
            <a:off x="1129466" y="5761107"/>
            <a:ext cx="470000" cy="707886"/>
          </a:xfrm>
          <a:prstGeom prst="rect">
            <a:avLst/>
          </a:prstGeom>
          <a:noFill/>
        </p:spPr>
        <p:txBody>
          <a:bodyPr wrap="none" rtlCol="0">
            <a:spAutoFit/>
          </a:bodyPr>
          <a:lstStyle/>
          <a:p>
            <a:r>
              <a:rPr lang="en-US" sz="4000" b="1" dirty="0">
                <a:solidFill>
                  <a:schemeClr val="bg1"/>
                </a:solidFill>
              </a:rPr>
              <a:t>1</a:t>
            </a:r>
          </a:p>
        </p:txBody>
      </p:sp>
      <p:sp>
        <p:nvSpPr>
          <p:cNvPr id="7" name="TextBox 6"/>
          <p:cNvSpPr txBox="1"/>
          <p:nvPr/>
        </p:nvSpPr>
        <p:spPr>
          <a:xfrm>
            <a:off x="3285073" y="5776496"/>
            <a:ext cx="470000" cy="707886"/>
          </a:xfrm>
          <a:prstGeom prst="rect">
            <a:avLst/>
          </a:prstGeom>
          <a:noFill/>
        </p:spPr>
        <p:txBody>
          <a:bodyPr wrap="none" rtlCol="0">
            <a:spAutoFit/>
          </a:bodyPr>
          <a:lstStyle/>
          <a:p>
            <a:r>
              <a:rPr lang="en-US" sz="4000" b="1" dirty="0">
                <a:solidFill>
                  <a:schemeClr val="bg1"/>
                </a:solidFill>
              </a:rPr>
              <a:t>2</a:t>
            </a:r>
          </a:p>
        </p:txBody>
      </p:sp>
      <p:sp>
        <p:nvSpPr>
          <p:cNvPr id="8" name="TextBox 7"/>
          <p:cNvSpPr txBox="1"/>
          <p:nvPr/>
        </p:nvSpPr>
        <p:spPr>
          <a:xfrm>
            <a:off x="5440680" y="5776496"/>
            <a:ext cx="470000" cy="707886"/>
          </a:xfrm>
          <a:prstGeom prst="rect">
            <a:avLst/>
          </a:prstGeom>
          <a:noFill/>
        </p:spPr>
        <p:txBody>
          <a:bodyPr wrap="none" rtlCol="0">
            <a:spAutoFit/>
          </a:bodyPr>
          <a:lstStyle/>
          <a:p>
            <a:r>
              <a:rPr lang="en-US" sz="4000" b="1" dirty="0">
                <a:solidFill>
                  <a:schemeClr val="bg1"/>
                </a:solidFill>
              </a:rPr>
              <a:t>3</a:t>
            </a:r>
          </a:p>
        </p:txBody>
      </p:sp>
      <p:sp>
        <p:nvSpPr>
          <p:cNvPr id="9" name="TextBox 8"/>
          <p:cNvSpPr txBox="1"/>
          <p:nvPr/>
        </p:nvSpPr>
        <p:spPr>
          <a:xfrm>
            <a:off x="7596287" y="5776496"/>
            <a:ext cx="470000" cy="707886"/>
          </a:xfrm>
          <a:prstGeom prst="rect">
            <a:avLst/>
          </a:prstGeom>
          <a:noFill/>
        </p:spPr>
        <p:txBody>
          <a:bodyPr wrap="none" rtlCol="0">
            <a:spAutoFit/>
          </a:bodyPr>
          <a:lstStyle/>
          <a:p>
            <a:r>
              <a:rPr lang="en-US" sz="4000" b="1" dirty="0">
                <a:solidFill>
                  <a:schemeClr val="bg1"/>
                </a:solidFill>
              </a:rPr>
              <a:t>4</a:t>
            </a:r>
          </a:p>
        </p:txBody>
      </p:sp>
      <p:sp>
        <p:nvSpPr>
          <p:cNvPr id="10" name="TextBox 9"/>
          <p:cNvSpPr txBox="1"/>
          <p:nvPr/>
        </p:nvSpPr>
        <p:spPr>
          <a:xfrm>
            <a:off x="9773702" y="5826413"/>
            <a:ext cx="470000" cy="707886"/>
          </a:xfrm>
          <a:prstGeom prst="rect">
            <a:avLst/>
          </a:prstGeom>
          <a:noFill/>
        </p:spPr>
        <p:txBody>
          <a:bodyPr wrap="none" rtlCol="0">
            <a:spAutoFit/>
          </a:bodyPr>
          <a:lstStyle/>
          <a:p>
            <a:r>
              <a:rPr lang="en-US" sz="4000" b="1" dirty="0">
                <a:solidFill>
                  <a:schemeClr val="bg1"/>
                </a:solidFill>
              </a:rPr>
              <a:t>5</a:t>
            </a:r>
          </a:p>
        </p:txBody>
      </p:sp>
      <p:sp>
        <p:nvSpPr>
          <p:cNvPr id="11" name="TextBox 10"/>
          <p:cNvSpPr txBox="1"/>
          <p:nvPr/>
        </p:nvSpPr>
        <p:spPr>
          <a:xfrm>
            <a:off x="2322632" y="-71259"/>
            <a:ext cx="9905276" cy="646331"/>
          </a:xfrm>
          <a:prstGeom prst="rect">
            <a:avLst/>
          </a:prstGeom>
          <a:noFill/>
        </p:spPr>
        <p:txBody>
          <a:bodyPr wrap="none" rtlCol="0">
            <a:spAutoFit/>
          </a:bodyPr>
          <a:lstStyle/>
          <a:p>
            <a:r>
              <a:rPr lang="en-US" sz="3600" b="1" dirty="0"/>
              <a:t>Where is </a:t>
            </a:r>
            <a:r>
              <a:rPr lang="en-US" sz="3600" b="1"/>
              <a:t>your Organization </a:t>
            </a:r>
            <a:r>
              <a:rPr lang="en-US" sz="3600" b="1" dirty="0"/>
              <a:t>o</a:t>
            </a:r>
            <a:r>
              <a:rPr lang="en-US" sz="3600" b="1"/>
              <a:t>n </a:t>
            </a:r>
            <a:r>
              <a:rPr lang="en-US" sz="3600" b="1" dirty="0"/>
              <a:t>the Journey?</a:t>
            </a:r>
          </a:p>
        </p:txBody>
      </p:sp>
      <p:sp>
        <p:nvSpPr>
          <p:cNvPr id="12" name="TextBox 11"/>
          <p:cNvSpPr txBox="1"/>
          <p:nvPr/>
        </p:nvSpPr>
        <p:spPr>
          <a:xfrm>
            <a:off x="2759372" y="6512893"/>
            <a:ext cx="9237703" cy="307777"/>
          </a:xfrm>
          <a:prstGeom prst="rect">
            <a:avLst/>
          </a:prstGeom>
          <a:noFill/>
        </p:spPr>
        <p:txBody>
          <a:bodyPr wrap="square" rtlCol="0">
            <a:spAutoFit/>
          </a:bodyPr>
          <a:lstStyle/>
          <a:p>
            <a:r>
              <a:rPr lang="en-US" sz="1400" dirty="0"/>
              <a:t>Adapted from:  Shanafelt, T et al, The Business Case for Investing in Physician Health, JAMA, </a:t>
            </a:r>
            <a:r>
              <a:rPr lang="en-US" sz="1400" dirty="0" err="1"/>
              <a:t>Int</a:t>
            </a:r>
            <a:r>
              <a:rPr lang="en-US" sz="1400" dirty="0"/>
              <a:t> Med, 217:177</a:t>
            </a:r>
          </a:p>
        </p:txBody>
      </p:sp>
      <p:sp>
        <p:nvSpPr>
          <p:cNvPr id="5" name="TextBox 4"/>
          <p:cNvSpPr txBox="1"/>
          <p:nvPr/>
        </p:nvSpPr>
        <p:spPr>
          <a:xfrm>
            <a:off x="938047" y="5482627"/>
            <a:ext cx="1255559" cy="369332"/>
          </a:xfrm>
          <a:prstGeom prst="rect">
            <a:avLst/>
          </a:prstGeom>
          <a:noFill/>
        </p:spPr>
        <p:txBody>
          <a:bodyPr wrap="square" rtlCol="0">
            <a:spAutoFit/>
          </a:bodyPr>
          <a:lstStyle/>
          <a:p>
            <a:r>
              <a:rPr lang="en-US" b="1" dirty="0"/>
              <a:t>Novice</a:t>
            </a:r>
          </a:p>
        </p:txBody>
      </p:sp>
      <p:sp>
        <p:nvSpPr>
          <p:cNvPr id="13" name="TextBox 12"/>
          <p:cNvSpPr txBox="1"/>
          <p:nvPr/>
        </p:nvSpPr>
        <p:spPr>
          <a:xfrm>
            <a:off x="2981126" y="5476435"/>
            <a:ext cx="1184940" cy="369332"/>
          </a:xfrm>
          <a:prstGeom prst="rect">
            <a:avLst/>
          </a:prstGeom>
          <a:noFill/>
        </p:spPr>
        <p:txBody>
          <a:bodyPr wrap="none" rtlCol="0">
            <a:spAutoFit/>
          </a:bodyPr>
          <a:lstStyle/>
          <a:p>
            <a:r>
              <a:rPr lang="en-US" b="1" dirty="0"/>
              <a:t>Beginner</a:t>
            </a:r>
          </a:p>
        </p:txBody>
      </p:sp>
      <p:sp>
        <p:nvSpPr>
          <p:cNvPr id="14" name="TextBox 13"/>
          <p:cNvSpPr txBox="1"/>
          <p:nvPr/>
        </p:nvSpPr>
        <p:spPr>
          <a:xfrm>
            <a:off x="5035864" y="5567147"/>
            <a:ext cx="1377300" cy="369332"/>
          </a:xfrm>
          <a:prstGeom prst="rect">
            <a:avLst/>
          </a:prstGeom>
          <a:noFill/>
        </p:spPr>
        <p:txBody>
          <a:bodyPr wrap="none" rtlCol="0">
            <a:spAutoFit/>
          </a:bodyPr>
          <a:lstStyle/>
          <a:p>
            <a:r>
              <a:rPr lang="en-US" b="1" dirty="0"/>
              <a:t>Competen</a:t>
            </a:r>
            <a:r>
              <a:rPr lang="en-US" dirty="0"/>
              <a:t>t</a:t>
            </a:r>
          </a:p>
        </p:txBody>
      </p:sp>
      <p:sp>
        <p:nvSpPr>
          <p:cNvPr id="15" name="TextBox 14"/>
          <p:cNvSpPr txBox="1"/>
          <p:nvPr/>
        </p:nvSpPr>
        <p:spPr>
          <a:xfrm flipH="1">
            <a:off x="7260444" y="5592356"/>
            <a:ext cx="1353351" cy="369332"/>
          </a:xfrm>
          <a:prstGeom prst="rect">
            <a:avLst/>
          </a:prstGeom>
          <a:noFill/>
        </p:spPr>
        <p:txBody>
          <a:bodyPr wrap="square" rtlCol="0">
            <a:spAutoFit/>
          </a:bodyPr>
          <a:lstStyle/>
          <a:p>
            <a:r>
              <a:rPr lang="en-US" b="1" dirty="0"/>
              <a:t>Proficient</a:t>
            </a:r>
          </a:p>
        </p:txBody>
      </p:sp>
      <p:sp>
        <p:nvSpPr>
          <p:cNvPr id="16" name="TextBox 15"/>
          <p:cNvSpPr txBox="1"/>
          <p:nvPr/>
        </p:nvSpPr>
        <p:spPr>
          <a:xfrm>
            <a:off x="9624735" y="5592356"/>
            <a:ext cx="902811" cy="369332"/>
          </a:xfrm>
          <a:prstGeom prst="rect">
            <a:avLst/>
          </a:prstGeom>
          <a:noFill/>
        </p:spPr>
        <p:txBody>
          <a:bodyPr wrap="none" rtlCol="0">
            <a:spAutoFit/>
          </a:bodyPr>
          <a:lstStyle/>
          <a:p>
            <a:r>
              <a:rPr lang="en-US" b="1" dirty="0"/>
              <a:t>Expert</a:t>
            </a:r>
          </a:p>
        </p:txBody>
      </p:sp>
    </p:spTree>
    <p:extLst>
      <p:ext uri="{BB962C8B-B14F-4D97-AF65-F5344CB8AC3E}">
        <p14:creationId xmlns:p14="http://schemas.microsoft.com/office/powerpoint/2010/main" val="2128811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880" y="719401"/>
            <a:ext cx="10403840" cy="523220"/>
          </a:xfrm>
          <a:prstGeom prst="rect">
            <a:avLst/>
          </a:prstGeom>
        </p:spPr>
        <p:txBody>
          <a:bodyPr wrap="square">
            <a:spAutoFit/>
          </a:bodyPr>
          <a:lstStyle/>
          <a:p>
            <a:r>
              <a:rPr lang="en-US" sz="2800" b="1" dirty="0"/>
              <a:t>AMA Joy in Medicine Health System Recognition Program </a:t>
            </a:r>
          </a:p>
        </p:txBody>
      </p:sp>
      <p:pic>
        <p:nvPicPr>
          <p:cNvPr id="3" name="Picture 2"/>
          <p:cNvPicPr>
            <a:picLocks noChangeAspect="1"/>
          </p:cNvPicPr>
          <p:nvPr/>
        </p:nvPicPr>
        <p:blipFill>
          <a:blip r:embed="rId3"/>
          <a:stretch>
            <a:fillRect/>
          </a:stretch>
        </p:blipFill>
        <p:spPr>
          <a:xfrm>
            <a:off x="861831" y="1627342"/>
            <a:ext cx="10552939" cy="3896572"/>
          </a:xfrm>
          <a:prstGeom prst="rect">
            <a:avLst/>
          </a:prstGeom>
        </p:spPr>
      </p:pic>
      <p:sp>
        <p:nvSpPr>
          <p:cNvPr id="5" name="TextBox 4"/>
          <p:cNvSpPr txBox="1"/>
          <p:nvPr/>
        </p:nvSpPr>
        <p:spPr>
          <a:xfrm>
            <a:off x="5355590" y="5752514"/>
            <a:ext cx="6685280" cy="646331"/>
          </a:xfrm>
          <a:prstGeom prst="rect">
            <a:avLst/>
          </a:prstGeom>
          <a:noFill/>
        </p:spPr>
        <p:txBody>
          <a:bodyPr wrap="square" rtlCol="0">
            <a:spAutoFit/>
          </a:bodyPr>
          <a:lstStyle/>
          <a:p>
            <a:r>
              <a:rPr lang="en-US" dirty="0"/>
              <a:t>https://www.ama-assn.org/system/files/2020-10/joy-award-brochure.pdf</a:t>
            </a:r>
          </a:p>
        </p:txBody>
      </p:sp>
    </p:spTree>
    <p:extLst>
      <p:ext uri="{BB962C8B-B14F-4D97-AF65-F5344CB8AC3E}">
        <p14:creationId xmlns:p14="http://schemas.microsoft.com/office/powerpoint/2010/main" val="845215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47205583"/>
              </p:ext>
            </p:extLst>
          </p:nvPr>
        </p:nvGraphicFramePr>
        <p:xfrm>
          <a:off x="548640" y="594358"/>
          <a:ext cx="11281412" cy="6137912"/>
        </p:xfrm>
        <a:graphic>
          <a:graphicData uri="http://schemas.openxmlformats.org/drawingml/2006/table">
            <a:tbl>
              <a:tblPr firstRow="1" bandRow="1">
                <a:tableStyleId>{5C22544A-7EE6-4342-B048-85BDC9FD1C3A}</a:tableStyleId>
              </a:tblPr>
              <a:tblGrid>
                <a:gridCol w="2820353">
                  <a:extLst>
                    <a:ext uri="{9D8B030D-6E8A-4147-A177-3AD203B41FA5}">
                      <a16:colId xmlns:a16="http://schemas.microsoft.com/office/drawing/2014/main" val="2090815086"/>
                    </a:ext>
                  </a:extLst>
                </a:gridCol>
                <a:gridCol w="2820353">
                  <a:extLst>
                    <a:ext uri="{9D8B030D-6E8A-4147-A177-3AD203B41FA5}">
                      <a16:colId xmlns:a16="http://schemas.microsoft.com/office/drawing/2014/main" val="3517261731"/>
                    </a:ext>
                  </a:extLst>
                </a:gridCol>
                <a:gridCol w="2820353">
                  <a:extLst>
                    <a:ext uri="{9D8B030D-6E8A-4147-A177-3AD203B41FA5}">
                      <a16:colId xmlns:a16="http://schemas.microsoft.com/office/drawing/2014/main" val="4178812387"/>
                    </a:ext>
                  </a:extLst>
                </a:gridCol>
                <a:gridCol w="2820353">
                  <a:extLst>
                    <a:ext uri="{9D8B030D-6E8A-4147-A177-3AD203B41FA5}">
                      <a16:colId xmlns:a16="http://schemas.microsoft.com/office/drawing/2014/main" val="1271612617"/>
                    </a:ext>
                  </a:extLst>
                </a:gridCol>
              </a:tblGrid>
              <a:tr h="52578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t>Bronze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6600"/>
                    </a:solidFill>
                  </a:tcPr>
                </a:tc>
                <a:tc>
                  <a:txBody>
                    <a:bodyPr/>
                    <a:lstStyle/>
                    <a:p>
                      <a:pPr algn="ctr"/>
                      <a:r>
                        <a:rPr lang="en-US" sz="2400" dirty="0"/>
                        <a:t>Silver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2400" dirty="0"/>
                        <a:t>Gold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7D"/>
                    </a:solidFill>
                  </a:tcPr>
                </a:tc>
                <a:extLst>
                  <a:ext uri="{0D108BD9-81ED-4DB2-BD59-A6C34878D82A}">
                    <a16:rowId xmlns:a16="http://schemas.microsoft.com/office/drawing/2014/main" val="2586587771"/>
                  </a:ext>
                </a:extLst>
              </a:tr>
              <a:tr h="674614">
                <a:tc>
                  <a:txBody>
                    <a:bodyPr/>
                    <a:lstStyle/>
                    <a:p>
                      <a:r>
                        <a:rPr lang="en-US" sz="2000" b="1" dirty="0"/>
                        <a:t>Commitment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Well-Being Committee (separate from EAP)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6600"/>
                    </a:solidFill>
                  </a:tcPr>
                </a:tc>
                <a:tc>
                  <a:txBody>
                    <a:bodyPr/>
                    <a:lstStyle/>
                    <a:p>
                      <a:r>
                        <a:rPr lang="en-US" dirty="0"/>
                        <a:t>0.5 FTE</a:t>
                      </a:r>
                      <a:r>
                        <a:rPr lang="en-US" baseline="0" dirty="0"/>
                        <a:t> exec. position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t>Formal strategic plan on well-being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7D"/>
                    </a:solidFill>
                  </a:tcPr>
                </a:tc>
                <a:extLst>
                  <a:ext uri="{0D108BD9-81ED-4DB2-BD59-A6C34878D82A}">
                    <a16:rowId xmlns:a16="http://schemas.microsoft.com/office/drawing/2014/main" val="3640381664"/>
                  </a:ext>
                </a:extLst>
              </a:tr>
              <a:tr h="674614">
                <a:tc>
                  <a:txBody>
                    <a:bodyPr/>
                    <a:lstStyle/>
                    <a:p>
                      <a:r>
                        <a:rPr lang="en-US" sz="2000" b="1" dirty="0"/>
                        <a:t>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Aggregate findings survey are</a:t>
                      </a:r>
                      <a:r>
                        <a:rPr lang="en-US" baseline="0" dirty="0"/>
                        <a:t> shared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6600"/>
                    </a:solidFill>
                  </a:tcPr>
                </a:tc>
                <a:tc>
                  <a:txBody>
                    <a:bodyPr/>
                    <a:lstStyle/>
                    <a:p>
                      <a:r>
                        <a:rPr lang="en-US" dirty="0"/>
                        <a:t>Annual survey</a:t>
                      </a:r>
                      <a:r>
                        <a:rPr lang="en-US" baseline="0" dirty="0"/>
                        <a:t> (Mini-Z, MBI, Mayo WBI, Stanford phys. wellness survey)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t>Cost of burnout are reported annually to</a:t>
                      </a:r>
                      <a:r>
                        <a:rPr lang="en-US" baseline="0" dirty="0"/>
                        <a:t> leadership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7D"/>
                    </a:solidFill>
                  </a:tcPr>
                </a:tc>
                <a:extLst>
                  <a:ext uri="{0D108BD9-81ED-4DB2-BD59-A6C34878D82A}">
                    <a16:rowId xmlns:a16="http://schemas.microsoft.com/office/drawing/2014/main" val="1573953166"/>
                  </a:ext>
                </a:extLst>
              </a:tr>
              <a:tr h="674614">
                <a:tc>
                  <a:txBody>
                    <a:bodyPr/>
                    <a:lstStyle/>
                    <a:p>
                      <a:r>
                        <a:rPr lang="en-US" sz="2000" b="1" dirty="0"/>
                        <a:t>Leadership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Assessment</a:t>
                      </a:r>
                      <a:r>
                        <a:rPr lang="en-US" baseline="0" dirty="0"/>
                        <a:t> (e.g. Mayo Leadership Index) and appoint staff to query outdated admin burdens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6600"/>
                    </a:solidFill>
                  </a:tcPr>
                </a:tc>
                <a:tc>
                  <a:txBody>
                    <a:bodyPr/>
                    <a:lstStyle/>
                    <a:p>
                      <a:r>
                        <a:rPr lang="en-US" dirty="0"/>
                        <a:t>Annual leadership</a:t>
                      </a:r>
                      <a:r>
                        <a:rPr lang="en-US" baseline="0" dirty="0"/>
                        <a:t> assessment and leader development program and query about admin burden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t>Show responses to gaps in assessment and dismantle identified</a:t>
                      </a:r>
                      <a:r>
                        <a:rPr lang="en-US" baseline="0" dirty="0"/>
                        <a:t> </a:t>
                      </a:r>
                      <a:r>
                        <a:rPr lang="en-US" dirty="0"/>
                        <a:t>admin burdens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7D"/>
                    </a:solidFill>
                  </a:tcPr>
                </a:tc>
                <a:extLst>
                  <a:ext uri="{0D108BD9-81ED-4DB2-BD59-A6C34878D82A}">
                    <a16:rowId xmlns:a16="http://schemas.microsoft.com/office/drawing/2014/main" val="1603334750"/>
                  </a:ext>
                </a:extLst>
              </a:tr>
              <a:tr h="731276">
                <a:tc>
                  <a:txBody>
                    <a:bodyPr/>
                    <a:lstStyle/>
                    <a:p>
                      <a:r>
                        <a:rPr lang="en-US" sz="2000" b="1" dirty="0"/>
                        <a:t>Efficiency of 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Work Outside of Work (WOW) measured (EHR)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6600"/>
                    </a:solidFill>
                  </a:tcPr>
                </a:tc>
                <a:tc>
                  <a:txBody>
                    <a:bodyPr/>
                    <a:lstStyle/>
                    <a:p>
                      <a:r>
                        <a:rPr lang="en-US" dirty="0"/>
                        <a:t>WOW results reported to leadership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t>Show intervention to reduce WOW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7D"/>
                    </a:solidFill>
                  </a:tcPr>
                </a:tc>
                <a:extLst>
                  <a:ext uri="{0D108BD9-81ED-4DB2-BD59-A6C34878D82A}">
                    <a16:rowId xmlns:a16="http://schemas.microsoft.com/office/drawing/2014/main" val="2836445804"/>
                  </a:ext>
                </a:extLst>
              </a:tr>
              <a:tr h="674614">
                <a:tc>
                  <a:txBody>
                    <a:bodyPr/>
                    <a:lstStyle/>
                    <a:p>
                      <a:r>
                        <a:rPr lang="en-US" sz="2000" b="1" dirty="0"/>
                        <a:t>Teamwork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Assess</a:t>
                      </a:r>
                      <a:r>
                        <a:rPr lang="en-US" baseline="0" dirty="0"/>
                        <a:t> with </a:t>
                      </a:r>
                      <a:r>
                        <a:rPr lang="en-US" baseline="0" dirty="0" err="1"/>
                        <a:t>TeamStepps</a:t>
                      </a:r>
                      <a:r>
                        <a:rPr lang="en-US" baseline="0" dirty="0"/>
                        <a:t>. Teamwork Perception or other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6600"/>
                    </a:solidFill>
                  </a:tcPr>
                </a:tc>
                <a:tc>
                  <a:txBody>
                    <a:bodyPr/>
                    <a:lstStyle/>
                    <a:p>
                      <a:r>
                        <a:rPr lang="en-US" dirty="0"/>
                        <a:t>Percentage</a:t>
                      </a:r>
                      <a:r>
                        <a:rPr lang="en-US" baseline="0" dirty="0"/>
                        <a:t> of orders that have team contribution measured and shared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t>Show intervention to improve teamwork based on survey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7D"/>
                    </a:solidFill>
                  </a:tcPr>
                </a:tc>
                <a:extLst>
                  <a:ext uri="{0D108BD9-81ED-4DB2-BD59-A6C34878D82A}">
                    <a16:rowId xmlns:a16="http://schemas.microsoft.com/office/drawing/2014/main" val="3558308281"/>
                  </a:ext>
                </a:extLst>
              </a:tr>
              <a:tr h="674614">
                <a:tc>
                  <a:txBody>
                    <a:bodyPr/>
                    <a:lstStyle/>
                    <a:p>
                      <a:r>
                        <a:rPr lang="en-US" sz="2000" b="1" dirty="0"/>
                        <a:t>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Peer support program for adverse clinical 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6600"/>
                    </a:solidFill>
                  </a:tcPr>
                </a:tc>
                <a:tc>
                  <a:txBody>
                    <a:bodyPr/>
                    <a:lstStyle/>
                    <a:p>
                      <a:r>
                        <a:rPr lang="en-US" dirty="0"/>
                        <a:t>Peer support program for collegiality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t>Structured program for community (e.g. peer discussion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7D"/>
                    </a:solidFill>
                  </a:tcPr>
                </a:tc>
                <a:extLst>
                  <a:ext uri="{0D108BD9-81ED-4DB2-BD59-A6C34878D82A}">
                    <a16:rowId xmlns:a16="http://schemas.microsoft.com/office/drawing/2014/main" val="4251867650"/>
                  </a:ext>
                </a:extLst>
              </a:tr>
            </a:tbl>
          </a:graphicData>
        </a:graphic>
      </p:graphicFrame>
      <p:sp>
        <p:nvSpPr>
          <p:cNvPr id="3" name="TextBox 2"/>
          <p:cNvSpPr txBox="1"/>
          <p:nvPr/>
        </p:nvSpPr>
        <p:spPr>
          <a:xfrm>
            <a:off x="3291840" y="0"/>
            <a:ext cx="7883377" cy="523220"/>
          </a:xfrm>
          <a:prstGeom prst="rect">
            <a:avLst/>
          </a:prstGeom>
          <a:noFill/>
        </p:spPr>
        <p:txBody>
          <a:bodyPr wrap="none" rtlCol="0">
            <a:spAutoFit/>
          </a:bodyPr>
          <a:lstStyle/>
          <a:p>
            <a:r>
              <a:rPr lang="en-US" sz="2800" b="1" dirty="0"/>
              <a:t>Clear Steps to Help Reduce Learning Anxiety</a:t>
            </a:r>
          </a:p>
        </p:txBody>
      </p:sp>
    </p:spTree>
    <p:extLst>
      <p:ext uri="{BB962C8B-B14F-4D97-AF65-F5344CB8AC3E}">
        <p14:creationId xmlns:p14="http://schemas.microsoft.com/office/powerpoint/2010/main" val="17695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26720"/>
            <a:ext cx="8229600" cy="1295400"/>
          </a:xfrm>
        </p:spPr>
        <p:txBody>
          <a:bodyPr/>
          <a:lstStyle/>
          <a:p>
            <a:pPr algn="ctr"/>
            <a:r>
              <a:rPr lang="en-US" sz="3600" b="1" dirty="0">
                <a:solidFill>
                  <a:schemeClr val="tx1"/>
                </a:solidFill>
              </a:rPr>
              <a:t>Leadership </a:t>
            </a:r>
            <a:br>
              <a:rPr lang="en-US" sz="3600" b="1" dirty="0">
                <a:solidFill>
                  <a:srgbClr val="C00000"/>
                </a:solidFill>
              </a:rPr>
            </a:br>
            <a:endParaRPr lang="en-US" sz="1800" b="1" dirty="0">
              <a:solidFill>
                <a:srgbClr val="C00000"/>
              </a:solidFill>
            </a:endParaRPr>
          </a:p>
        </p:txBody>
      </p:sp>
      <p:sp>
        <p:nvSpPr>
          <p:cNvPr id="3" name="Content Placeholder 2"/>
          <p:cNvSpPr>
            <a:spLocks noGrp="1"/>
          </p:cNvSpPr>
          <p:nvPr>
            <p:ph idx="1"/>
          </p:nvPr>
        </p:nvSpPr>
        <p:spPr>
          <a:xfrm>
            <a:off x="807720" y="1074420"/>
            <a:ext cx="10972800" cy="5562600"/>
          </a:xfrm>
        </p:spPr>
        <p:txBody>
          <a:bodyPr>
            <a:normAutofit/>
          </a:bodyPr>
          <a:lstStyle/>
          <a:p>
            <a:pPr marL="0" indent="0" algn="ctr">
              <a:buNone/>
            </a:pPr>
            <a:endParaRPr lang="en-US" sz="1200" dirty="0"/>
          </a:p>
          <a:p>
            <a:pPr marL="0" indent="0" algn="ctr">
              <a:buNone/>
            </a:pPr>
            <a:r>
              <a:rPr lang="en-US" sz="1200" dirty="0"/>
              <a:t>						</a:t>
            </a:r>
            <a:endParaRPr lang="en-US" sz="3200" kern="1200" dirty="0">
              <a:solidFill>
                <a:schemeClr val="tx1"/>
              </a:solidFill>
              <a:latin typeface="Arial" charset="0"/>
            </a:endParaRPr>
          </a:p>
          <a:p>
            <a:pPr marL="0" indent="0">
              <a:buNone/>
            </a:pPr>
            <a:r>
              <a:rPr lang="en-US" sz="2800" kern="1200" dirty="0">
                <a:solidFill>
                  <a:schemeClr val="tx1"/>
                </a:solidFill>
                <a:latin typeface="Arial" charset="0"/>
              </a:rPr>
              <a:t>Each 1 point increase in leadership score strongly associated with:</a:t>
            </a:r>
          </a:p>
          <a:p>
            <a:pPr marL="0" indent="0">
              <a:buNone/>
            </a:pPr>
            <a:endParaRPr lang="en-US" sz="2800" kern="1200" dirty="0">
              <a:solidFill>
                <a:schemeClr val="tx1"/>
              </a:solidFill>
              <a:latin typeface="Arial" charset="0"/>
            </a:endParaRPr>
          </a:p>
          <a:p>
            <a:pPr marL="0" indent="0">
              <a:buNone/>
            </a:pPr>
            <a:r>
              <a:rPr lang="en-US" sz="2800" kern="1200" dirty="0">
                <a:solidFill>
                  <a:schemeClr val="tx1"/>
                </a:solidFill>
                <a:latin typeface="Arial" charset="0"/>
              </a:rPr>
              <a:t>	3.3% decrease in likelihood of burnout (p&lt;.001)</a:t>
            </a:r>
          </a:p>
          <a:p>
            <a:pPr marL="0" indent="0">
              <a:buNone/>
            </a:pPr>
            <a:r>
              <a:rPr lang="en-US" sz="2800" kern="1200" dirty="0">
                <a:solidFill>
                  <a:schemeClr val="tx1"/>
                </a:solidFill>
                <a:latin typeface="Arial" charset="0"/>
              </a:rPr>
              <a:t>	9% increase in satisfaction (p&lt;.001) </a:t>
            </a:r>
          </a:p>
          <a:p>
            <a:pPr marL="0" indent="0">
              <a:buNone/>
            </a:pPr>
            <a:r>
              <a:rPr lang="en-US" sz="2800" dirty="0">
                <a:ea typeface="ヒラギノ角ゴ Pro W3" charset="-128"/>
                <a:cs typeface="Calibri" pitchFamily="34" charset="0"/>
              </a:rPr>
              <a:t>								</a:t>
            </a:r>
          </a:p>
          <a:p>
            <a:pPr marL="0" indent="0">
              <a:buNone/>
            </a:pPr>
            <a:r>
              <a:rPr lang="en-US" sz="1400" i="1" dirty="0">
                <a:ea typeface="ヒラギノ角ゴ Pro W3" charset="-128"/>
                <a:cs typeface="Calibri" pitchFamily="34" charset="0"/>
              </a:rPr>
              <a:t>			</a:t>
            </a:r>
            <a:r>
              <a:rPr lang="en-US" sz="2000" i="1" dirty="0">
                <a:ea typeface="ヒラギノ角ゴ Pro W3" charset="-128"/>
                <a:cs typeface="Calibri" pitchFamily="34" charset="0"/>
              </a:rPr>
              <a:t>Validated scale: Organizational Leadership; </a:t>
            </a:r>
            <a:r>
              <a:rPr lang="en-US" sz="2000" i="1" dirty="0"/>
              <a:t>Steven Swenson and Tait 			Shanafelt, licensed by Mayo Clinic</a:t>
            </a:r>
          </a:p>
          <a:p>
            <a:pPr marL="0" indent="0">
              <a:buNone/>
            </a:pPr>
            <a:endParaRPr lang="en-US" sz="1600" i="1" dirty="0"/>
          </a:p>
          <a:p>
            <a:pPr marL="0" indent="0">
              <a:buNone/>
            </a:pPr>
            <a:r>
              <a:rPr lang="en-US" sz="1600" i="1" dirty="0">
                <a:ea typeface="ヒラギノ角ゴ Pro W3" charset="-128"/>
                <a:cs typeface="Calibri" pitchFamily="34" charset="0"/>
              </a:rPr>
              <a:t>			</a:t>
            </a:r>
            <a:r>
              <a:rPr lang="en-US" sz="1600" dirty="0">
                <a:ea typeface="ヒラギノ角ゴ Pro W3" charset="-128"/>
                <a:cs typeface="Calibri" pitchFamily="34" charset="0"/>
              </a:rPr>
              <a:t>Impact of Organizational Leadership on Physician Burnout and Satisfaction, Shanafelt et 			al, </a:t>
            </a:r>
            <a:r>
              <a:rPr lang="es-ES" sz="1600" dirty="0"/>
              <a:t>Mayo </a:t>
            </a:r>
            <a:r>
              <a:rPr lang="es-ES" sz="1600" dirty="0" err="1"/>
              <a:t>Clin</a:t>
            </a:r>
            <a:r>
              <a:rPr lang="es-ES" sz="1600" dirty="0"/>
              <a:t> </a:t>
            </a:r>
            <a:r>
              <a:rPr lang="es-ES" sz="1600" dirty="0" err="1"/>
              <a:t>Proc</a:t>
            </a:r>
            <a:r>
              <a:rPr lang="es-ES" sz="1600" dirty="0"/>
              <a:t>. 2015;90(4):432-440</a:t>
            </a:r>
            <a:endParaRPr lang="en-US" sz="1600" dirty="0">
              <a:ea typeface="ヒラギノ角ゴ Pro W3" charset="-128"/>
              <a:cs typeface="Calibri" pitchFamily="34" charset="0"/>
            </a:endParaRPr>
          </a:p>
          <a:p>
            <a:endParaRPr lang="en-US" sz="2800" dirty="0">
              <a:ea typeface="ヒラギノ角ゴ Pro W3" charset="-128"/>
              <a:cs typeface="Calibri" pitchFamily="34" charset="0"/>
            </a:endParaRPr>
          </a:p>
          <a:p>
            <a:pPr marL="0" indent="0">
              <a:buNone/>
            </a:pPr>
            <a:endParaRPr lang="en-US" sz="2400" dirty="0"/>
          </a:p>
        </p:txBody>
      </p:sp>
      <p:sp>
        <p:nvSpPr>
          <p:cNvPr id="4" name="TextBox 3"/>
          <p:cNvSpPr txBox="1"/>
          <p:nvPr/>
        </p:nvSpPr>
        <p:spPr>
          <a:xfrm>
            <a:off x="3860800" y="0"/>
            <a:ext cx="6075679" cy="646331"/>
          </a:xfrm>
          <a:prstGeom prst="rect">
            <a:avLst/>
          </a:prstGeom>
          <a:noFill/>
        </p:spPr>
        <p:txBody>
          <a:bodyPr wrap="square" rtlCol="0">
            <a:spAutoFit/>
          </a:bodyPr>
          <a:lstStyle/>
          <a:p>
            <a:r>
              <a:rPr lang="en-US" sz="3600" b="1" dirty="0"/>
              <a:t>Culture of Wellness</a:t>
            </a:r>
          </a:p>
        </p:txBody>
      </p:sp>
    </p:spTree>
    <p:extLst>
      <p:ext uri="{BB962C8B-B14F-4D97-AF65-F5344CB8AC3E}">
        <p14:creationId xmlns:p14="http://schemas.microsoft.com/office/powerpoint/2010/main" val="4154794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1433945"/>
            <a:ext cx="5049982" cy="2887259"/>
          </a:xfrm>
        </p:spPr>
        <p:txBody>
          <a:bodyPr/>
          <a:lstStyle/>
          <a:p>
            <a:r>
              <a:rPr lang="en-US" sz="2800" b="1" dirty="0"/>
              <a:t>Recognize/appreciate </a:t>
            </a:r>
            <a:br>
              <a:rPr lang="en-US" sz="2800" b="1" dirty="0"/>
            </a:br>
            <a:br>
              <a:rPr lang="en-US" sz="2800" b="1" dirty="0"/>
            </a:br>
            <a:r>
              <a:rPr lang="en-US" sz="2800" b="1" dirty="0"/>
              <a:t>Develop/ find meaning</a:t>
            </a:r>
            <a:br>
              <a:rPr lang="en-US" dirty="0"/>
            </a:br>
            <a:br>
              <a:rPr lang="en-US" dirty="0"/>
            </a:br>
            <a:br>
              <a:rPr lang="en-US" dirty="0"/>
            </a:br>
            <a:endParaRPr lang="en-US" dirty="0"/>
          </a:p>
        </p:txBody>
      </p:sp>
      <p:pic>
        <p:nvPicPr>
          <p:cNvPr id="18434" name="Picture 2" descr="https://image.shutterstock.com/image-photo/professional-business-teamwork-people-congratulation-260nw-1196401945.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63144" y="782702"/>
            <a:ext cx="5119255" cy="35385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image.shutterstock.com/image-photo/core-values-responsibility-ethics-goals-260nw-113141828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45" y="3470564"/>
            <a:ext cx="5715000" cy="3387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066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Objectives</a:t>
            </a:r>
          </a:p>
        </p:txBody>
      </p:sp>
      <p:sp>
        <p:nvSpPr>
          <p:cNvPr id="3" name="Content Placeholder 2"/>
          <p:cNvSpPr>
            <a:spLocks noGrp="1"/>
          </p:cNvSpPr>
          <p:nvPr>
            <p:ph idx="1"/>
          </p:nvPr>
        </p:nvSpPr>
        <p:spPr>
          <a:xfrm>
            <a:off x="609600" y="1069817"/>
            <a:ext cx="10972800" cy="4533900"/>
          </a:xfrm>
        </p:spPr>
        <p:txBody>
          <a:bodyPr/>
          <a:lstStyle/>
          <a:p>
            <a:endParaRPr lang="en-US" dirty="0"/>
          </a:p>
          <a:p>
            <a:pPr marL="0" indent="0">
              <a:buNone/>
            </a:pPr>
            <a:r>
              <a:rPr lang="en-US" sz="2800" dirty="0"/>
              <a:t>By the end of this session, participants will be able to:</a:t>
            </a:r>
          </a:p>
          <a:p>
            <a:pPr marL="0" indent="0">
              <a:buNone/>
            </a:pPr>
            <a:endParaRPr lang="en-US" sz="2800" dirty="0"/>
          </a:p>
          <a:p>
            <a:r>
              <a:rPr lang="en-US" sz="2800" dirty="0"/>
              <a:t>1) Identify where their organization stands on the steps in an organization's journey toward a culture of well-being</a:t>
            </a:r>
          </a:p>
          <a:p>
            <a:endParaRPr lang="en-US" sz="2800" dirty="0"/>
          </a:p>
          <a:p>
            <a:r>
              <a:rPr lang="en-US" sz="2800" dirty="0"/>
              <a:t>2) Describe what they can do as a leader in their department to enact change for those with whom they work</a:t>
            </a:r>
          </a:p>
          <a:p>
            <a:endParaRPr lang="en-US" sz="2800" dirty="0"/>
          </a:p>
          <a:p>
            <a:r>
              <a:rPr lang="en-US" sz="2800" dirty="0"/>
              <a:t>3) Bring home specific examples of strategies to foster the culture of wellness in their department</a:t>
            </a:r>
          </a:p>
          <a:p>
            <a:endParaRPr lang="en-US" dirty="0"/>
          </a:p>
        </p:txBody>
      </p:sp>
    </p:spTree>
    <p:extLst>
      <p:ext uri="{BB962C8B-B14F-4D97-AF65-F5344CB8AC3E}">
        <p14:creationId xmlns:p14="http://schemas.microsoft.com/office/powerpoint/2010/main" val="1574391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318" y="1226127"/>
            <a:ext cx="11031682" cy="2315344"/>
          </a:xfrm>
        </p:spPr>
        <p:txBody>
          <a:bodyPr/>
          <a:lstStyle/>
          <a:p>
            <a:r>
              <a:rPr lang="en-US" sz="2800" b="1" dirty="0"/>
              <a:t>Involve people in solutions, problem-solving, goal setting</a:t>
            </a:r>
            <a:br>
              <a:rPr lang="en-US" sz="2800" b="1" dirty="0"/>
            </a:br>
            <a:br>
              <a:rPr lang="en-US" sz="2800" b="1" dirty="0"/>
            </a:br>
            <a:r>
              <a:rPr lang="en-US" sz="2800" b="1" dirty="0"/>
              <a:t>Communicate transparently</a:t>
            </a:r>
            <a:br>
              <a:rPr lang="en-US" sz="2800" b="1" dirty="0"/>
            </a:br>
            <a:br>
              <a:rPr lang="en-US" sz="2800" b="1" dirty="0"/>
            </a:br>
            <a:r>
              <a:rPr lang="en-US" sz="2800" b="1" dirty="0"/>
              <a:t>Be inclusive- appreciate different view points</a:t>
            </a:r>
            <a:r>
              <a:rPr lang="en-US" sz="3200" b="1" dirty="0"/>
              <a:t>	</a:t>
            </a:r>
            <a:br>
              <a:rPr lang="en-US" sz="3200" b="1" dirty="0"/>
            </a:br>
            <a:br>
              <a:rPr lang="en-US" dirty="0"/>
            </a:br>
            <a:br>
              <a:rPr lang="en-US" dirty="0"/>
            </a:br>
            <a:endParaRPr lang="en-US" dirty="0"/>
          </a:p>
        </p:txBody>
      </p:sp>
      <p:pic>
        <p:nvPicPr>
          <p:cNvPr id="4" name="Picture 2" descr="https://image.shutterstock.com/image-photo/macro-photo-tooth-wheel-mechanism-260nw-114169894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46910" y="2918018"/>
            <a:ext cx="9809018" cy="3939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193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524000" y="711200"/>
            <a:ext cx="9067800" cy="736600"/>
          </a:xfrm>
        </p:spPr>
        <p:txBody>
          <a:bodyPr/>
          <a:lstStyle/>
          <a:p>
            <a:pPr algn="ctr" eaLnBrk="1" hangingPunct="1"/>
            <a:r>
              <a:rPr lang="en-US" altLang="en-US" sz="3600" b="1" dirty="0">
                <a:solidFill>
                  <a:schemeClr val="tx1"/>
                </a:solidFill>
                <a:ea typeface="ヒラギノ角ゴ Pro W3" pitchFamily="1" charset="-128"/>
                <a:cs typeface="Geneva" pitchFamily="1" charset="0"/>
              </a:rPr>
              <a:t>Collegiality and Peer Support</a:t>
            </a:r>
          </a:p>
        </p:txBody>
      </p:sp>
      <p:sp>
        <p:nvSpPr>
          <p:cNvPr id="36867" name="Content Placeholder 2"/>
          <p:cNvSpPr>
            <a:spLocks noGrp="1"/>
          </p:cNvSpPr>
          <p:nvPr>
            <p:ph idx="1"/>
          </p:nvPr>
        </p:nvSpPr>
        <p:spPr>
          <a:xfrm>
            <a:off x="215153" y="1447800"/>
            <a:ext cx="10073640" cy="5791200"/>
          </a:xfrm>
        </p:spPr>
        <p:txBody>
          <a:bodyPr rtlCol="0">
            <a:normAutofit/>
          </a:bodyPr>
          <a:lstStyle/>
          <a:p>
            <a:pPr fontAlgn="auto">
              <a:spcAft>
                <a:spcPts val="0"/>
              </a:spcAft>
              <a:defRPr/>
            </a:pPr>
            <a:r>
              <a:rPr lang="en-US" sz="2800" dirty="0">
                <a:ea typeface="ヒラギノ角ゴ Pro W3" charset="-128"/>
              </a:rPr>
              <a:t>Colleagues as “whole people”- beyond job title</a:t>
            </a:r>
          </a:p>
          <a:p>
            <a:pPr marL="0" indent="0" fontAlgn="auto">
              <a:spcAft>
                <a:spcPts val="0"/>
              </a:spcAft>
              <a:buNone/>
              <a:defRPr/>
            </a:pPr>
            <a:endParaRPr lang="en-US" sz="2800" dirty="0">
              <a:ea typeface="ヒラギノ角ゴ Pro W3" charset="-128"/>
            </a:endParaRPr>
          </a:p>
          <a:p>
            <a:pPr fontAlgn="auto">
              <a:spcAft>
                <a:spcPts val="0"/>
              </a:spcAft>
              <a:buFont typeface="Arial"/>
              <a:buChar char="•"/>
              <a:defRPr/>
            </a:pPr>
            <a:r>
              <a:rPr lang="en-US" sz="2800" dirty="0">
                <a:ea typeface="ヒラギノ角ゴ Pro W3" charset="-128"/>
              </a:rPr>
              <a:t>Starting meetings with good news, sharing </a:t>
            </a:r>
          </a:p>
          <a:p>
            <a:pPr fontAlgn="auto">
              <a:spcAft>
                <a:spcPts val="0"/>
              </a:spcAft>
              <a:buFont typeface="Arial"/>
              <a:buChar char="•"/>
              <a:defRPr/>
            </a:pPr>
            <a:endParaRPr lang="en-US" sz="2800" dirty="0">
              <a:ea typeface="ヒラギノ角ゴ Pro W3" charset="-128"/>
            </a:endParaRPr>
          </a:p>
          <a:p>
            <a:pPr fontAlgn="auto">
              <a:spcAft>
                <a:spcPts val="0"/>
              </a:spcAft>
              <a:buFont typeface="Arial"/>
              <a:buChar char="•"/>
              <a:defRPr/>
            </a:pPr>
            <a:r>
              <a:rPr lang="en-US" sz="2800" dirty="0">
                <a:ea typeface="ヒラギノ角ゴ Pro W3" charset="-128"/>
              </a:rPr>
              <a:t>Protected time for group discussions </a:t>
            </a:r>
          </a:p>
          <a:p>
            <a:pPr marL="0" indent="0" fontAlgn="auto">
              <a:spcAft>
                <a:spcPts val="0"/>
              </a:spcAft>
              <a:buNone/>
              <a:defRPr/>
            </a:pPr>
            <a:r>
              <a:rPr lang="en-US" sz="2800" dirty="0"/>
              <a:t> </a:t>
            </a:r>
            <a:endParaRPr lang="en-US" sz="2800" dirty="0">
              <a:ea typeface="ヒラギノ角ゴ Pro W3" charset="-128"/>
            </a:endParaRPr>
          </a:p>
          <a:p>
            <a:pPr fontAlgn="auto">
              <a:spcAft>
                <a:spcPts val="0"/>
              </a:spcAft>
              <a:defRPr/>
            </a:pPr>
            <a:r>
              <a:rPr lang="en-US" sz="2800" dirty="0">
                <a:ea typeface="ヒラギノ角ゴ Pro W3" charset="-128"/>
              </a:rPr>
              <a:t>“Schwartz Rounds”, </a:t>
            </a:r>
            <a:r>
              <a:rPr lang="en-US" sz="2800" dirty="0" err="1">
                <a:ea typeface="ヒラギノ角ゴ Pro W3" charset="-128"/>
              </a:rPr>
              <a:t>Balint</a:t>
            </a:r>
            <a:r>
              <a:rPr lang="en-US" sz="2800" dirty="0">
                <a:ea typeface="ヒラギノ角ゴ Pro W3" charset="-128"/>
              </a:rPr>
              <a:t> groups</a:t>
            </a:r>
          </a:p>
          <a:p>
            <a:pPr fontAlgn="auto">
              <a:spcAft>
                <a:spcPts val="0"/>
              </a:spcAft>
              <a:defRPr/>
            </a:pPr>
            <a:endParaRPr lang="en-US" sz="2800" dirty="0">
              <a:ea typeface="ヒラギノ角ゴ Pro W3" charset="-128"/>
            </a:endParaRPr>
          </a:p>
          <a:p>
            <a:pPr fontAlgn="auto">
              <a:spcAft>
                <a:spcPts val="0"/>
              </a:spcAft>
              <a:defRPr/>
            </a:pPr>
            <a:r>
              <a:rPr lang="en-US" sz="2800" dirty="0">
                <a:ea typeface="ヒラギノ角ゴ Pro W3" charset="-128"/>
              </a:rPr>
              <a:t>Formal peer-support</a:t>
            </a:r>
          </a:p>
          <a:p>
            <a:pPr marL="457200" lvl="1" indent="0" fontAlgn="auto">
              <a:spcAft>
                <a:spcPts val="0"/>
              </a:spcAft>
              <a:buNone/>
              <a:defRPr/>
            </a:pPr>
            <a:endParaRPr lang="en-US" sz="2800" dirty="0">
              <a:ea typeface="ヒラギノ角ゴ Pro W3" charset="-128"/>
            </a:endParaRPr>
          </a:p>
          <a:p>
            <a:pPr marL="0" indent="0" fontAlgn="auto">
              <a:spcAft>
                <a:spcPts val="0"/>
              </a:spcAft>
              <a:buNone/>
              <a:defRPr/>
            </a:pPr>
            <a:endParaRPr lang="en-US" dirty="0">
              <a:ea typeface="ヒラギノ角ゴ Pro W3" charset="-128"/>
            </a:endParaRPr>
          </a:p>
          <a:p>
            <a:pPr fontAlgn="auto">
              <a:spcAft>
                <a:spcPts val="0"/>
              </a:spcAft>
              <a:buFont typeface="Arial"/>
              <a:buChar char="•"/>
              <a:defRPr/>
            </a:pPr>
            <a:endParaRPr lang="en-US" dirty="0">
              <a:ea typeface="ヒラギノ角ゴ Pro W3" charset="-128"/>
            </a:endParaRPr>
          </a:p>
          <a:p>
            <a:pPr fontAlgn="auto">
              <a:spcAft>
                <a:spcPts val="0"/>
              </a:spcAft>
              <a:buNone/>
              <a:defRPr/>
            </a:pPr>
            <a:endParaRPr lang="en-US" dirty="0">
              <a:ea typeface="ヒラギノ角ゴ Pro W3" charset="-128"/>
            </a:endParaRPr>
          </a:p>
          <a:p>
            <a:pPr fontAlgn="auto">
              <a:spcAft>
                <a:spcPts val="0"/>
              </a:spcAft>
              <a:buFont typeface="Arial"/>
              <a:buChar char="•"/>
              <a:defRPr/>
            </a:pPr>
            <a:endParaRPr lang="en-US" dirty="0">
              <a:ea typeface="ヒラギノ角ゴ Pro W3" charset="-128"/>
            </a:endParaRPr>
          </a:p>
          <a:p>
            <a:pPr fontAlgn="auto">
              <a:spcAft>
                <a:spcPts val="0"/>
              </a:spcAft>
              <a:buFont typeface="Arial"/>
              <a:buChar char="•"/>
              <a:defRPr/>
            </a:pPr>
            <a:endParaRPr lang="en-US" dirty="0">
              <a:ea typeface="ヒラギノ角ゴ Pro W3" charset="-128"/>
            </a:endParaRPr>
          </a:p>
          <a:p>
            <a:pPr fontAlgn="auto">
              <a:spcAft>
                <a:spcPts val="0"/>
              </a:spcAft>
              <a:buFont typeface="Arial"/>
              <a:buChar char="•"/>
              <a:defRPr/>
            </a:pPr>
            <a:endParaRPr lang="en-US" dirty="0">
              <a:ea typeface="ヒラギノ角ゴ Pro W3" charset="-12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317" y="3348019"/>
            <a:ext cx="4751563" cy="3164541"/>
          </a:xfrm>
          <a:prstGeom prst="rect">
            <a:avLst/>
          </a:prstGeom>
        </p:spPr>
      </p:pic>
      <p:sp>
        <p:nvSpPr>
          <p:cNvPr id="5" name="TextBox 4"/>
          <p:cNvSpPr txBox="1"/>
          <p:nvPr/>
        </p:nvSpPr>
        <p:spPr>
          <a:xfrm>
            <a:off x="3860800" y="0"/>
            <a:ext cx="6075679" cy="646331"/>
          </a:xfrm>
          <a:prstGeom prst="rect">
            <a:avLst/>
          </a:prstGeom>
          <a:noFill/>
        </p:spPr>
        <p:txBody>
          <a:bodyPr wrap="square" rtlCol="0">
            <a:spAutoFit/>
          </a:bodyPr>
          <a:lstStyle/>
          <a:p>
            <a:r>
              <a:rPr lang="en-US" sz="3600" b="1" dirty="0"/>
              <a:t>Culture of Wellness</a:t>
            </a:r>
          </a:p>
        </p:txBody>
      </p:sp>
    </p:spTree>
    <p:extLst>
      <p:ext uri="{BB962C8B-B14F-4D97-AF65-F5344CB8AC3E}">
        <p14:creationId xmlns:p14="http://schemas.microsoft.com/office/powerpoint/2010/main" val="3967869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8923"/>
            <a:ext cx="10972800" cy="808038"/>
          </a:xfrm>
        </p:spPr>
        <p:txBody>
          <a:bodyPr/>
          <a:lstStyle/>
          <a:p>
            <a:pPr algn="ctr"/>
            <a:r>
              <a:rPr lang="en-US" sz="3600" b="1" dirty="0"/>
              <a:t>A Moment of Silence</a:t>
            </a:r>
          </a:p>
        </p:txBody>
      </p:sp>
      <p:pic>
        <p:nvPicPr>
          <p:cNvPr id="30722" name="Picture 2" descr="silhouette of trees under cloudy sky during suns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585" y="1276961"/>
            <a:ext cx="7869360" cy="524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829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543878"/>
            <a:ext cx="10972800" cy="808038"/>
          </a:xfrm>
        </p:spPr>
        <p:txBody>
          <a:bodyPr/>
          <a:lstStyle/>
          <a:p>
            <a:r>
              <a:rPr lang="en-US" sz="3600" b="1" dirty="0"/>
              <a:t>Psychological Safety during Virtual Meetings</a:t>
            </a:r>
          </a:p>
        </p:txBody>
      </p:sp>
      <p:sp>
        <p:nvSpPr>
          <p:cNvPr id="3" name="Content Placeholder 2"/>
          <p:cNvSpPr>
            <a:spLocks noGrp="1"/>
          </p:cNvSpPr>
          <p:nvPr>
            <p:ph idx="1"/>
          </p:nvPr>
        </p:nvSpPr>
        <p:spPr>
          <a:xfrm>
            <a:off x="203200" y="1351916"/>
            <a:ext cx="11785600" cy="5334000"/>
          </a:xfrm>
        </p:spPr>
        <p:txBody>
          <a:bodyPr/>
          <a:lstStyle/>
          <a:p>
            <a:r>
              <a:rPr lang="en-US" sz="2800" dirty="0"/>
              <a:t>Yes/No anonymous polls (vs. hand raise) before a sensitive discussion</a:t>
            </a:r>
          </a:p>
          <a:p>
            <a:endParaRPr lang="en-US" sz="2800" dirty="0"/>
          </a:p>
          <a:p>
            <a:r>
              <a:rPr lang="en-US" sz="2800" dirty="0"/>
              <a:t>Chats can distract – turn off for vital discussions</a:t>
            </a:r>
          </a:p>
          <a:p>
            <a:endParaRPr lang="en-US" sz="2800" dirty="0"/>
          </a:p>
          <a:p>
            <a:r>
              <a:rPr lang="en-US" sz="2800" dirty="0"/>
              <a:t>Breakout rooms for psychologically safe small group discussions</a:t>
            </a:r>
          </a:p>
          <a:p>
            <a:endParaRPr lang="en-US" sz="2800" dirty="0"/>
          </a:p>
          <a:p>
            <a:r>
              <a:rPr lang="en-US" sz="2800" dirty="0"/>
              <a:t>Central view for main speaker to better see non verbal cues</a:t>
            </a:r>
          </a:p>
          <a:p>
            <a:endParaRPr lang="en-US" sz="2800" dirty="0"/>
          </a:p>
          <a:p>
            <a:r>
              <a:rPr lang="en-US" sz="2800" dirty="0"/>
              <a:t>Replicate “water cooler moments” with text, phone or e-mail FU</a:t>
            </a:r>
          </a:p>
        </p:txBody>
      </p:sp>
      <p:sp>
        <p:nvSpPr>
          <p:cNvPr id="4" name="TextBox 3"/>
          <p:cNvSpPr txBox="1"/>
          <p:nvPr/>
        </p:nvSpPr>
        <p:spPr>
          <a:xfrm>
            <a:off x="5466080" y="6211669"/>
            <a:ext cx="6522720" cy="461665"/>
          </a:xfrm>
          <a:prstGeom prst="rect">
            <a:avLst/>
          </a:prstGeom>
          <a:noFill/>
        </p:spPr>
        <p:txBody>
          <a:bodyPr wrap="square" rtlCol="0">
            <a:spAutoFit/>
          </a:bodyPr>
          <a:lstStyle/>
          <a:p>
            <a:r>
              <a:rPr lang="en-US" sz="1200" dirty="0"/>
              <a:t>How to Foster Psychological Safety in Virtual Meetings, Edmondson, Daley, Harvard Business Review, August, 2020</a:t>
            </a:r>
          </a:p>
        </p:txBody>
      </p:sp>
    </p:spTree>
    <p:extLst>
      <p:ext uri="{BB962C8B-B14F-4D97-AF65-F5344CB8AC3E}">
        <p14:creationId xmlns:p14="http://schemas.microsoft.com/office/powerpoint/2010/main" val="2995059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70562"/>
            <a:ext cx="12192000" cy="6172199"/>
          </a:xfrm>
        </p:spPr>
        <p:txBody>
          <a:bodyPr/>
          <a:lstStyle/>
          <a:p>
            <a:pPr marL="0" indent="0" algn="ctr">
              <a:buNone/>
            </a:pPr>
            <a:r>
              <a:rPr lang="en-US" sz="2800" b="1" dirty="0">
                <a:solidFill>
                  <a:srgbClr val="FF0000"/>
                </a:solidFill>
              </a:rPr>
              <a:t>NJMS/RWJMS CIRCLE </a:t>
            </a:r>
            <a:endParaRPr lang="en-US" sz="2800" dirty="0">
              <a:solidFill>
                <a:srgbClr val="FF0000"/>
              </a:solidFill>
            </a:endParaRPr>
          </a:p>
          <a:p>
            <a:pPr marL="0" indent="0" algn="ctr">
              <a:buNone/>
            </a:pPr>
            <a:r>
              <a:rPr lang="en-US" sz="2800" b="1" dirty="0"/>
              <a:t>Peer Talk and Text Groups</a:t>
            </a:r>
            <a:endParaRPr lang="en-US" sz="2800" dirty="0"/>
          </a:p>
          <a:p>
            <a:pPr marL="0" indent="0" algn="ctr">
              <a:buNone/>
            </a:pPr>
            <a:r>
              <a:rPr lang="en-US" sz="2600" b="1" dirty="0">
                <a:solidFill>
                  <a:srgbClr val="FF0000"/>
                </a:solidFill>
                <a:effectLst>
                  <a:outerShdw blurRad="38100" dist="19050" dir="2700000" algn="tl">
                    <a:schemeClr val="dk1">
                      <a:alpha val="40000"/>
                    </a:schemeClr>
                  </a:outerShdw>
                </a:effectLst>
              </a:rPr>
              <a:t>C</a:t>
            </a:r>
            <a:r>
              <a:rPr lang="en-US" sz="2600" dirty="0">
                <a:effectLst>
                  <a:outerShdw blurRad="38100" dist="19050" dir="2700000" algn="tl">
                    <a:schemeClr val="dk1">
                      <a:alpha val="40000"/>
                    </a:schemeClr>
                  </a:outerShdw>
                </a:effectLst>
              </a:rPr>
              <a:t>olleagues </a:t>
            </a:r>
            <a:r>
              <a:rPr lang="en-US" sz="2600" b="1" dirty="0">
                <a:solidFill>
                  <a:srgbClr val="FF0000"/>
                </a:solidFill>
                <a:effectLst>
                  <a:outerShdw blurRad="38100" dist="19050" dir="2700000" algn="tl">
                    <a:schemeClr val="dk1">
                      <a:alpha val="40000"/>
                    </a:schemeClr>
                  </a:outerShdw>
                </a:effectLst>
              </a:rPr>
              <a:t>I</a:t>
            </a:r>
            <a:r>
              <a:rPr lang="en-US" sz="2600" dirty="0">
                <a:effectLst>
                  <a:outerShdw blurRad="38100" dist="19050" dir="2700000" algn="tl">
                    <a:schemeClr val="dk1">
                      <a:alpha val="40000"/>
                    </a:schemeClr>
                  </a:outerShdw>
                </a:effectLst>
              </a:rPr>
              <a:t>nvolved in </a:t>
            </a:r>
            <a:r>
              <a:rPr lang="en-US" sz="2600" b="1" dirty="0">
                <a:solidFill>
                  <a:srgbClr val="FF0000"/>
                </a:solidFill>
                <a:effectLst>
                  <a:outerShdw blurRad="38100" dist="19050" dir="2700000" algn="tl">
                    <a:schemeClr val="dk1">
                      <a:alpha val="40000"/>
                    </a:schemeClr>
                  </a:outerShdw>
                </a:effectLst>
              </a:rPr>
              <a:t>R</a:t>
            </a:r>
            <a:r>
              <a:rPr lang="en-US" sz="2600" dirty="0">
                <a:effectLst>
                  <a:outerShdw blurRad="38100" dist="19050" dir="2700000" algn="tl">
                    <a:schemeClr val="dk1">
                      <a:alpha val="40000"/>
                    </a:schemeClr>
                  </a:outerShdw>
                </a:effectLst>
              </a:rPr>
              <a:t>eaching </a:t>
            </a:r>
            <a:r>
              <a:rPr lang="en-US" sz="2600" b="1" dirty="0">
                <a:solidFill>
                  <a:srgbClr val="FF0000"/>
                </a:solidFill>
                <a:effectLst>
                  <a:outerShdw blurRad="38100" dist="19050" dir="2700000" algn="tl">
                    <a:schemeClr val="dk1">
                      <a:alpha val="40000"/>
                    </a:schemeClr>
                  </a:outerShdw>
                </a:effectLst>
              </a:rPr>
              <a:t>C</a:t>
            </a:r>
            <a:r>
              <a:rPr lang="en-US" sz="2600" dirty="0">
                <a:effectLst>
                  <a:outerShdw blurRad="38100" dist="19050" dir="2700000" algn="tl">
                    <a:schemeClr val="dk1">
                      <a:alpha val="40000"/>
                    </a:schemeClr>
                  </a:outerShdw>
                </a:effectLst>
              </a:rPr>
              <a:t>olleagues through</a:t>
            </a:r>
            <a:r>
              <a:rPr lang="en-US" sz="2600" b="1" dirty="0">
                <a:effectLst>
                  <a:outerShdw blurRad="38100" dist="19050" dir="2700000" algn="tl">
                    <a:schemeClr val="dk1">
                      <a:alpha val="40000"/>
                    </a:schemeClr>
                  </a:outerShdw>
                </a:effectLst>
              </a:rPr>
              <a:t> </a:t>
            </a:r>
            <a:r>
              <a:rPr lang="en-US" sz="2600" b="1" dirty="0">
                <a:solidFill>
                  <a:srgbClr val="FF0000"/>
                </a:solidFill>
                <a:effectLst>
                  <a:outerShdw blurRad="38100" dist="19050" dir="2700000" algn="tl">
                    <a:schemeClr val="dk1">
                      <a:alpha val="40000"/>
                    </a:schemeClr>
                  </a:outerShdw>
                </a:effectLst>
              </a:rPr>
              <a:t>L</a:t>
            </a:r>
            <a:r>
              <a:rPr lang="en-US" sz="2600" dirty="0">
                <a:effectLst>
                  <a:outerShdw blurRad="38100" dist="19050" dir="2700000" algn="tl">
                    <a:schemeClr val="dk1">
                      <a:alpha val="40000"/>
                    </a:schemeClr>
                  </a:outerShdw>
                </a:effectLst>
              </a:rPr>
              <a:t>istening and </a:t>
            </a:r>
            <a:r>
              <a:rPr lang="en-US" sz="2600" b="1" dirty="0">
                <a:solidFill>
                  <a:srgbClr val="FF0000"/>
                </a:solidFill>
                <a:effectLst>
                  <a:outerShdw blurRad="38100" dist="19050" dir="2700000" algn="tl">
                    <a:schemeClr val="dk1">
                      <a:alpha val="40000"/>
                    </a:schemeClr>
                  </a:outerShdw>
                </a:effectLst>
              </a:rPr>
              <a:t>E</a:t>
            </a:r>
            <a:r>
              <a:rPr lang="en-US" sz="2600" dirty="0">
                <a:effectLst>
                  <a:outerShdw blurRad="38100" dist="19050" dir="2700000" algn="tl">
                    <a:schemeClr val="dk1">
                      <a:alpha val="40000"/>
                    </a:schemeClr>
                  </a:outerShdw>
                </a:effectLst>
              </a:rPr>
              <a:t>mpathy</a:t>
            </a:r>
          </a:p>
          <a:p>
            <a:pPr marL="0" indent="0" algn="ctr">
              <a:buNone/>
            </a:pPr>
            <a:endParaRPr lang="en-US" sz="2400" dirty="0"/>
          </a:p>
          <a:p>
            <a:r>
              <a:rPr lang="en-US" sz="2800" dirty="0"/>
              <a:t>Open enrollment</a:t>
            </a:r>
          </a:p>
          <a:p>
            <a:r>
              <a:rPr lang="en-US" sz="2800" dirty="0"/>
              <a:t>Self-selected group formation </a:t>
            </a:r>
          </a:p>
          <a:p>
            <a:r>
              <a:rPr lang="en-US" sz="2800" dirty="0"/>
              <a:t>Longitudinal, twice monthly, 5-8 faculty, CME</a:t>
            </a:r>
          </a:p>
          <a:p>
            <a:r>
              <a:rPr lang="en-US" sz="2800" dirty="0"/>
              <a:t>Choice:</a:t>
            </a:r>
          </a:p>
          <a:p>
            <a:pPr lvl="1"/>
            <a:r>
              <a:rPr lang="en-US" sz="2800" dirty="0"/>
              <a:t>TALK: synchronous face-to-face or virtual</a:t>
            </a:r>
          </a:p>
          <a:p>
            <a:pPr lvl="1"/>
            <a:r>
              <a:rPr lang="en-US" sz="2800" dirty="0"/>
              <a:t>TEXT: asynchronous on a secure platform</a:t>
            </a:r>
          </a:p>
        </p:txBody>
      </p:sp>
      <p:pic>
        <p:nvPicPr>
          <p:cNvPr id="4" name="Picture 2" descr="https://image.shutterstock.com/image-photo/back-view-female-employee-speak-260nw-16893380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9859" y="2233459"/>
            <a:ext cx="2823545" cy="21376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ray HTC Android smartpho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9859" y="4708317"/>
            <a:ext cx="2823545" cy="1900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335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572677"/>
            <a:ext cx="11831914" cy="5716911"/>
          </a:xfrm>
        </p:spPr>
        <p:txBody>
          <a:bodyPr/>
          <a:lstStyle/>
          <a:p>
            <a:pPr marL="0" indent="0" algn="ctr">
              <a:buNone/>
            </a:pPr>
            <a:r>
              <a:rPr lang="en-US" sz="2800" b="1" dirty="0">
                <a:solidFill>
                  <a:srgbClr val="FF0000"/>
                </a:solidFill>
              </a:rPr>
              <a:t>NJMS/RWJMS</a:t>
            </a:r>
          </a:p>
          <a:p>
            <a:pPr marL="0" indent="0" algn="ctr">
              <a:buNone/>
            </a:pPr>
            <a:r>
              <a:rPr lang="en-US" sz="2800" b="1" dirty="0">
                <a:solidFill>
                  <a:srgbClr val="FF0000"/>
                </a:solidFill>
              </a:rPr>
              <a:t>ONE</a:t>
            </a:r>
            <a:r>
              <a:rPr lang="en-US" sz="2800" b="1" dirty="0"/>
              <a:t> 2 </a:t>
            </a:r>
            <a:r>
              <a:rPr lang="en-US" sz="2800" b="1" dirty="0">
                <a:solidFill>
                  <a:srgbClr val="FF0000"/>
                </a:solidFill>
              </a:rPr>
              <a:t>ONE</a:t>
            </a:r>
            <a:r>
              <a:rPr lang="en-US" sz="2800" b="1" dirty="0"/>
              <a:t> 2 </a:t>
            </a:r>
            <a:r>
              <a:rPr lang="en-US" sz="2800" b="1" dirty="0">
                <a:solidFill>
                  <a:srgbClr val="FF0000"/>
                </a:solidFill>
              </a:rPr>
              <a:t>CARE</a:t>
            </a:r>
          </a:p>
          <a:p>
            <a:pPr marL="0" indent="0" algn="ctr">
              <a:buNone/>
            </a:pPr>
            <a:r>
              <a:rPr lang="en-US" sz="2800" b="1" dirty="0">
                <a:solidFill>
                  <a:srgbClr val="FF0000"/>
                </a:solidFill>
              </a:rPr>
              <a:t>C</a:t>
            </a:r>
            <a:r>
              <a:rPr lang="en-US" sz="2800" dirty="0"/>
              <a:t>olleagues </a:t>
            </a:r>
            <a:r>
              <a:rPr lang="en-US" sz="2800" b="1" dirty="0">
                <a:solidFill>
                  <a:srgbClr val="FF0000"/>
                </a:solidFill>
              </a:rPr>
              <a:t>A</a:t>
            </a:r>
            <a:r>
              <a:rPr lang="en-US" sz="2800" dirty="0"/>
              <a:t>ligning to </a:t>
            </a:r>
            <a:r>
              <a:rPr lang="en-US" sz="2800" b="1" dirty="0">
                <a:solidFill>
                  <a:srgbClr val="FF0000"/>
                </a:solidFill>
              </a:rPr>
              <a:t>R</a:t>
            </a:r>
            <a:r>
              <a:rPr lang="en-US" sz="2800" dirty="0"/>
              <a:t>espond with </a:t>
            </a:r>
            <a:r>
              <a:rPr lang="en-US" sz="2800" b="1" dirty="0">
                <a:solidFill>
                  <a:srgbClr val="FF0000"/>
                </a:solidFill>
              </a:rPr>
              <a:t>E</a:t>
            </a:r>
            <a:r>
              <a:rPr lang="en-US" sz="2800" dirty="0"/>
              <a:t>mpathy</a:t>
            </a:r>
          </a:p>
          <a:p>
            <a:pPr marL="0" indent="0">
              <a:buNone/>
            </a:pPr>
            <a:endParaRPr lang="en-US" sz="2400" dirty="0"/>
          </a:p>
          <a:p>
            <a:pPr marL="0" indent="0">
              <a:buNone/>
            </a:pPr>
            <a:endParaRPr lang="en-US" sz="2400" dirty="0"/>
          </a:p>
          <a:p>
            <a:r>
              <a:rPr lang="en-US" sz="2800" dirty="0"/>
              <a:t>31 faculty/physicians peer-supporters</a:t>
            </a:r>
          </a:p>
          <a:p>
            <a:r>
              <a:rPr lang="en-US" sz="2800" dirty="0"/>
              <a:t>Trained in peer support techniques</a:t>
            </a:r>
          </a:p>
          <a:p>
            <a:r>
              <a:rPr lang="en-US" sz="2800" dirty="0"/>
              <a:t>One-on-one support on-the-spot or scheduled</a:t>
            </a:r>
          </a:p>
          <a:p>
            <a:r>
              <a:rPr lang="en-US" sz="2800" dirty="0"/>
              <a:t>For colleagues after challenging work situations</a:t>
            </a:r>
          </a:p>
          <a:p>
            <a:r>
              <a:rPr lang="en-US" sz="2800" dirty="0"/>
              <a:t>Monthly meetings and CME for peer supporters</a:t>
            </a:r>
            <a:endParaRPr lang="en-US" sz="2800" dirty="0">
              <a:solidFill>
                <a:srgbClr val="C00000"/>
              </a:solidFill>
            </a:endParaRPr>
          </a:p>
          <a:p>
            <a:pPr marL="0" indent="0">
              <a:buNone/>
            </a:pPr>
            <a:endParaRPr lang="en-US" sz="1800" dirty="0">
              <a:solidFill>
                <a:srgbClr val="C00000"/>
              </a:solidFill>
            </a:endParaRPr>
          </a:p>
        </p:txBody>
      </p:sp>
      <p:pic>
        <p:nvPicPr>
          <p:cNvPr id="2050" name="Picture 2" descr="person wearing white long sleeve shirt and white glov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6806" y="2667093"/>
            <a:ext cx="3785194" cy="274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905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9911" y="490455"/>
            <a:ext cx="8229600" cy="808038"/>
          </a:xfrm>
        </p:spPr>
        <p:txBody>
          <a:bodyPr/>
          <a:lstStyle/>
          <a:p>
            <a:pPr algn="ctr"/>
            <a:br>
              <a:rPr lang="en-US" sz="2800" b="1" dirty="0"/>
            </a:br>
            <a:br>
              <a:rPr lang="en-US" sz="2800" b="1" dirty="0"/>
            </a:br>
            <a:r>
              <a:rPr lang="en-US" sz="3600" b="1" dirty="0"/>
              <a:t>A Culture of Compassion/Valuation</a:t>
            </a:r>
            <a:br>
              <a:rPr lang="en-US" sz="2800" b="1" dirty="0"/>
            </a:br>
            <a:br>
              <a:rPr lang="en-US" sz="2800" b="1" dirty="0"/>
            </a:br>
            <a:endParaRPr lang="en-US" sz="2800" b="1" dirty="0"/>
          </a:p>
        </p:txBody>
      </p:sp>
      <p:sp>
        <p:nvSpPr>
          <p:cNvPr id="3" name="Content Placeholder 2"/>
          <p:cNvSpPr>
            <a:spLocks noGrp="1"/>
          </p:cNvSpPr>
          <p:nvPr>
            <p:ph idx="1"/>
          </p:nvPr>
        </p:nvSpPr>
        <p:spPr>
          <a:xfrm>
            <a:off x="864566" y="1631002"/>
            <a:ext cx="10640290" cy="4533900"/>
          </a:xfrm>
        </p:spPr>
        <p:txBody>
          <a:bodyPr/>
          <a:lstStyle/>
          <a:p>
            <a:r>
              <a:rPr lang="en-US" sz="2800" dirty="0"/>
              <a:t>Self-condemnation vs. self-encouragement/self-valuation</a:t>
            </a:r>
          </a:p>
          <a:p>
            <a:pPr marL="0" indent="0">
              <a:buNone/>
            </a:pPr>
            <a:endParaRPr lang="en-US" sz="2800" dirty="0"/>
          </a:p>
          <a:p>
            <a:r>
              <a:rPr lang="en-US" sz="2800" dirty="0"/>
              <a:t>Self-denial vs. self-care</a:t>
            </a:r>
          </a:p>
          <a:p>
            <a:pPr marL="0" indent="0">
              <a:buNone/>
            </a:pPr>
            <a:endParaRPr lang="en-US" sz="2800" dirty="0"/>
          </a:p>
          <a:p>
            <a:r>
              <a:rPr lang="en-US" sz="2800" dirty="0"/>
              <a:t>Criticism/blame vs. system view </a:t>
            </a:r>
          </a:p>
          <a:p>
            <a:pPr marL="457200" lvl="1" indent="0">
              <a:buNone/>
            </a:pPr>
            <a:r>
              <a:rPr lang="en-US" sz="2800" dirty="0"/>
              <a:t>	of medical mistakes</a:t>
            </a:r>
          </a:p>
          <a:p>
            <a:endParaRPr lang="en-US" sz="2800" dirty="0"/>
          </a:p>
          <a:p>
            <a:r>
              <a:rPr lang="en-US" sz="2800" dirty="0"/>
              <a:t>Safety when pointing out problems </a:t>
            </a:r>
          </a:p>
          <a:p>
            <a:pPr marL="0" indent="0">
              <a:buNone/>
            </a:pPr>
            <a:r>
              <a:rPr lang="en-US" sz="2800" dirty="0"/>
              <a:t>	or concerns with well-being</a:t>
            </a:r>
          </a:p>
          <a:p>
            <a:pPr marL="0" indent="0">
              <a:buNone/>
            </a:pPr>
            <a:endParaRPr lang="en-US" sz="2100" dirty="0"/>
          </a:p>
          <a:p>
            <a:endParaRPr lang="en-US" sz="2100" dirty="0"/>
          </a:p>
          <a:p>
            <a:pPr marL="0" indent="0">
              <a:buNone/>
            </a:pPr>
            <a:endParaRPr lang="en-US" sz="2100" dirty="0"/>
          </a:p>
          <a:p>
            <a:pPr marL="0" indent="0">
              <a:buNone/>
            </a:pPr>
            <a:endParaRPr lang="en-US" dirty="0"/>
          </a:p>
          <a:p>
            <a:pPr marL="0" indent="0">
              <a:buNone/>
            </a:pPr>
            <a:endParaRPr lang="en-US" dirty="0"/>
          </a:p>
          <a:p>
            <a:endParaRPr lang="en-US" dirty="0"/>
          </a:p>
          <a:p>
            <a:endParaRPr lang="en-US" dirty="0"/>
          </a:p>
          <a:p>
            <a:endParaRPr lang="en-US" dirty="0"/>
          </a:p>
          <a:p>
            <a:endParaRPr lang="en-US" dirty="0"/>
          </a:p>
        </p:txBody>
      </p:sp>
      <p:pic>
        <p:nvPicPr>
          <p:cNvPr id="5" name="Picture 2" descr="https://image.shutterstock.com/image-photo/rear-view-upset-man-feel-260nw-14773367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0345" y="2951018"/>
            <a:ext cx="4987637" cy="3546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699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The Challenge of Efficiency of Practice</a:t>
            </a:r>
          </a:p>
        </p:txBody>
      </p:sp>
      <p:sp>
        <p:nvSpPr>
          <p:cNvPr id="3" name="Content Placeholder 2"/>
          <p:cNvSpPr>
            <a:spLocks noGrp="1"/>
          </p:cNvSpPr>
          <p:nvPr>
            <p:ph idx="1"/>
          </p:nvPr>
        </p:nvSpPr>
        <p:spPr>
          <a:xfrm>
            <a:off x="207818" y="1417638"/>
            <a:ext cx="11374582" cy="4533900"/>
          </a:xfrm>
        </p:spPr>
        <p:txBody>
          <a:bodyPr/>
          <a:lstStyle/>
          <a:p>
            <a:endParaRPr lang="en-US" dirty="0"/>
          </a:p>
          <a:p>
            <a:endParaRPr lang="en-US" sz="2800" dirty="0"/>
          </a:p>
          <a:p>
            <a:r>
              <a:rPr lang="en-US" sz="2800" dirty="0"/>
              <a:t>Larger systems problems can breed</a:t>
            </a:r>
          </a:p>
          <a:p>
            <a:pPr marL="457200" lvl="1" indent="0">
              <a:buNone/>
            </a:pPr>
            <a:r>
              <a:rPr lang="en-US" sz="2800" dirty="0"/>
              <a:t>a sense of futility</a:t>
            </a:r>
          </a:p>
          <a:p>
            <a:endParaRPr lang="en-US" sz="2800" dirty="0"/>
          </a:p>
          <a:p>
            <a:pPr marL="0" indent="0">
              <a:buNone/>
            </a:pPr>
            <a:r>
              <a:rPr lang="en-US" sz="2800" dirty="0"/>
              <a:t>  </a:t>
            </a:r>
          </a:p>
          <a:p>
            <a:r>
              <a:rPr lang="en-US" sz="2800" dirty="0"/>
              <a:t>The “pebble in the shoe” problems</a:t>
            </a:r>
          </a:p>
          <a:p>
            <a:pPr marL="0" indent="0">
              <a:buNone/>
            </a:pPr>
            <a:r>
              <a:rPr lang="en-US" sz="2800" dirty="0"/>
              <a:t>     are important too</a:t>
            </a:r>
          </a:p>
          <a:p>
            <a:pPr marL="0" indent="0">
              <a:buNone/>
            </a:pPr>
            <a:r>
              <a:rPr lang="en-US" sz="2800" dirty="0"/>
              <a:t>  </a:t>
            </a:r>
          </a:p>
        </p:txBody>
      </p:sp>
      <p:pic>
        <p:nvPicPr>
          <p:cNvPr id="4" name="Picture 2" descr="https://image.shutterstock.com/image-photo/close-hikers-shoe-260nw-2167809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218" y="1417638"/>
            <a:ext cx="4904510" cy="4941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444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2440"/>
            <a:ext cx="10972800" cy="808038"/>
          </a:xfrm>
        </p:spPr>
        <p:txBody>
          <a:bodyPr/>
          <a:lstStyle/>
          <a:p>
            <a:pPr algn="ctr"/>
            <a:r>
              <a:rPr lang="en-US" sz="3600" b="1" dirty="0"/>
              <a:t>Holding a Wellness Meeting in your Department</a:t>
            </a:r>
          </a:p>
        </p:txBody>
      </p:sp>
      <p:sp>
        <p:nvSpPr>
          <p:cNvPr id="3" name="Content Placeholder 2"/>
          <p:cNvSpPr>
            <a:spLocks noGrp="1"/>
          </p:cNvSpPr>
          <p:nvPr>
            <p:ph idx="1"/>
          </p:nvPr>
        </p:nvSpPr>
        <p:spPr>
          <a:xfrm>
            <a:off x="293690" y="1422718"/>
            <a:ext cx="11898310" cy="5806440"/>
          </a:xfrm>
        </p:spPr>
        <p:txBody>
          <a:bodyPr/>
          <a:lstStyle/>
          <a:p>
            <a:r>
              <a:rPr lang="en-US" sz="2800" dirty="0"/>
              <a:t>Review the domains of professional fulfillment- Appreciate what you already do</a:t>
            </a:r>
          </a:p>
          <a:p>
            <a:endParaRPr lang="en-US" sz="2800" dirty="0"/>
          </a:p>
          <a:p>
            <a:pPr marL="342900" lvl="1" indent="-342900">
              <a:buFontTx/>
              <a:buChar char="•"/>
            </a:pPr>
            <a:r>
              <a:rPr lang="en-US" sz="2800" dirty="0"/>
              <a:t>Brainstorm a wellness “wish-list”: </a:t>
            </a:r>
            <a:r>
              <a:rPr lang="en-US" sz="2800" b="1" dirty="0"/>
              <a:t>The Pebbles </a:t>
            </a:r>
            <a:r>
              <a:rPr lang="en-US" sz="2800" dirty="0"/>
              <a:t>(voice)</a:t>
            </a:r>
          </a:p>
          <a:p>
            <a:pPr marL="342900" lvl="1" indent="-342900">
              <a:buFontTx/>
              <a:buChar char="•"/>
            </a:pPr>
            <a:r>
              <a:rPr lang="en-US" sz="2800" dirty="0"/>
              <a:t>Prioritize your “wish-list” items </a:t>
            </a:r>
          </a:p>
          <a:p>
            <a:pPr marL="342900" lvl="1" indent="-342900">
              <a:buFontTx/>
              <a:buChar char="•"/>
            </a:pPr>
            <a:endParaRPr lang="en-US" sz="2800" dirty="0"/>
          </a:p>
          <a:p>
            <a:pPr marL="342900" lvl="1" indent="-342900">
              <a:buFontTx/>
              <a:buChar char="•"/>
            </a:pPr>
            <a:r>
              <a:rPr lang="en-US" sz="2800" dirty="0"/>
              <a:t>Choose 1-2 initiatives with high impact/low investment</a:t>
            </a:r>
          </a:p>
          <a:p>
            <a:pPr marL="342900" lvl="1" indent="-342900">
              <a:buFontTx/>
              <a:buChar char="•"/>
            </a:pPr>
            <a:r>
              <a:rPr lang="en-US" sz="2800" dirty="0"/>
              <a:t>Decide on suggestions for the school (advocacy)</a:t>
            </a:r>
          </a:p>
          <a:p>
            <a:pPr marL="342900" lvl="1" indent="-342900">
              <a:buFontTx/>
              <a:buChar char="•"/>
            </a:pPr>
            <a:endParaRPr lang="en-US" sz="2800" dirty="0"/>
          </a:p>
          <a:p>
            <a:pPr marL="342900" lvl="1" indent="-342900">
              <a:buFontTx/>
              <a:buChar char="•"/>
            </a:pPr>
            <a:r>
              <a:rPr lang="en-US" sz="2800" dirty="0"/>
              <a:t>Follow-up (Quality assurance cycle)</a:t>
            </a:r>
          </a:p>
          <a:p>
            <a:endParaRPr lang="en-US" dirty="0"/>
          </a:p>
        </p:txBody>
      </p:sp>
    </p:spTree>
    <p:extLst>
      <p:ext uri="{BB962C8B-B14F-4D97-AF65-F5344CB8AC3E}">
        <p14:creationId xmlns:p14="http://schemas.microsoft.com/office/powerpoint/2010/main" val="3430861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42041250"/>
              </p:ext>
            </p:extLst>
          </p:nvPr>
        </p:nvGraphicFramePr>
        <p:xfrm>
          <a:off x="0" y="886894"/>
          <a:ext cx="11948160" cy="5188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535932" y="886894"/>
            <a:ext cx="9087424" cy="1138773"/>
          </a:xfrm>
          <a:prstGeom prst="rect">
            <a:avLst/>
          </a:prstGeom>
        </p:spPr>
        <p:txBody>
          <a:bodyPr wrap="none">
            <a:spAutoFit/>
          </a:bodyPr>
          <a:lstStyle/>
          <a:p>
            <a:r>
              <a:rPr lang="en-US" sz="3200" b="1" dirty="0"/>
              <a:t> </a:t>
            </a:r>
            <a:r>
              <a:rPr lang="en-US" sz="3600" b="1" dirty="0"/>
              <a:t>Supporting Well-Being during COVID-19</a:t>
            </a:r>
          </a:p>
          <a:p>
            <a:endParaRPr lang="en-US" sz="3200" dirty="0"/>
          </a:p>
        </p:txBody>
      </p:sp>
      <p:sp>
        <p:nvSpPr>
          <p:cNvPr id="5" name="TextBox 4"/>
          <p:cNvSpPr txBox="1"/>
          <p:nvPr/>
        </p:nvSpPr>
        <p:spPr>
          <a:xfrm>
            <a:off x="5325110" y="5359552"/>
            <a:ext cx="7029450" cy="523220"/>
          </a:xfrm>
          <a:prstGeom prst="rect">
            <a:avLst/>
          </a:prstGeom>
          <a:noFill/>
        </p:spPr>
        <p:txBody>
          <a:bodyPr wrap="square" rtlCol="0">
            <a:spAutoFit/>
          </a:bodyPr>
          <a:lstStyle/>
          <a:p>
            <a:r>
              <a:rPr lang="en-US" sz="1400" dirty="0"/>
              <a:t>Shanafelt et al. Understanding and Addressing Sources of Anxiety among Health Professionals during the COVID-19 Pandemic. JAMA, 2020;323(21):2133-4</a:t>
            </a:r>
          </a:p>
        </p:txBody>
      </p:sp>
    </p:spTree>
    <p:extLst>
      <p:ext uri="{BB962C8B-B14F-4D97-AF65-F5344CB8AC3E}">
        <p14:creationId xmlns:p14="http://schemas.microsoft.com/office/powerpoint/2010/main" val="3913156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EA5B57-EF9A-4A02-AE54-8FE4397BA8FF}"/>
              </a:ext>
            </a:extLst>
          </p:cNvPr>
          <p:cNvSpPr txBox="1"/>
          <p:nvPr/>
        </p:nvSpPr>
        <p:spPr>
          <a:xfrm>
            <a:off x="369570" y="655866"/>
            <a:ext cx="11521440" cy="3139321"/>
          </a:xfrm>
          <a:prstGeom prst="rect">
            <a:avLst/>
          </a:prstGeom>
          <a:noFill/>
        </p:spPr>
        <p:txBody>
          <a:bodyPr wrap="square">
            <a:spAutoFit/>
          </a:bodyPr>
          <a:lstStyle/>
          <a:p>
            <a:pPr marL="0" marR="0" algn="ctr">
              <a:spcBef>
                <a:spcPts val="0"/>
              </a:spcBef>
              <a:spcAft>
                <a:spcPts val="0"/>
              </a:spcAft>
            </a:pPr>
            <a:r>
              <a:rPr lang="en-US" sz="4400" b="1" dirty="0">
                <a:solidFill>
                  <a:srgbClr val="000000"/>
                </a:solidFill>
                <a:effectLst/>
                <a:latin typeface="Calibri" panose="020F0502020204030204" pitchFamily="34" charset="0"/>
                <a:ea typeface="Calibri" panose="020F0502020204030204" pitchFamily="34" charset="0"/>
              </a:rPr>
              <a:t>Culture is… </a:t>
            </a:r>
          </a:p>
          <a:p>
            <a:pPr marL="0" marR="0" algn="ctr">
              <a:spcBef>
                <a:spcPts val="0"/>
              </a:spcBef>
              <a:spcAft>
                <a:spcPts val="0"/>
              </a:spcAft>
            </a:pPr>
            <a:endParaRPr lang="en-US" sz="4400" b="1" dirty="0">
              <a:effectLst/>
              <a:latin typeface="Times New Roman" panose="02020603050405020304" pitchFamily="18" charset="0"/>
              <a:ea typeface="Calibri" panose="020F0502020204030204" pitchFamily="34" charset="0"/>
            </a:endParaRPr>
          </a:p>
          <a:p>
            <a:pPr algn="ctr"/>
            <a:r>
              <a:rPr lang="en-US" sz="3200" b="1" dirty="0">
                <a:solidFill>
                  <a:srgbClr val="000000"/>
                </a:solidFill>
                <a:effectLst/>
                <a:latin typeface="Calibri" panose="020F0502020204030204" pitchFamily="34" charset="0"/>
                <a:ea typeface="Calibri" panose="020F0502020204030204" pitchFamily="34" charset="0"/>
              </a:rPr>
              <a:t>…a collection of assumptions, practices, and beliefs that we create as part of belonging to a group or organization, including the values we espouse and the ways we express these</a:t>
            </a:r>
            <a:endParaRPr lang="en-US" sz="3200" b="1" dirty="0">
              <a:solidFill>
                <a:srgbClr val="000000"/>
              </a:solidFill>
              <a:latin typeface="Calibri" panose="020F0502020204030204" pitchFamily="34" charset="0"/>
            </a:endParaRPr>
          </a:p>
          <a:p>
            <a:pPr algn="ctr"/>
            <a:endParaRPr lang="en-US" sz="1400" b="1" dirty="0"/>
          </a:p>
        </p:txBody>
      </p:sp>
      <p:pic>
        <p:nvPicPr>
          <p:cNvPr id="4" name="Picture 2" descr="group of doctors walking on hospital hall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6180" y="3897630"/>
            <a:ext cx="4629150" cy="2510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239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31115" y="975360"/>
            <a:ext cx="8973611" cy="1200329"/>
          </a:xfrm>
          <a:prstGeom prst="rect">
            <a:avLst/>
          </a:prstGeom>
        </p:spPr>
        <p:txBody>
          <a:bodyPr wrap="none">
            <a:spAutoFit/>
          </a:bodyPr>
          <a:lstStyle/>
          <a:p>
            <a:pPr algn="ctr"/>
            <a:r>
              <a:rPr lang="en-US" sz="3600" b="1" dirty="0"/>
              <a:t>Supporting Well-Being during COVID-19</a:t>
            </a:r>
          </a:p>
          <a:p>
            <a:pPr algn="ctr"/>
            <a:r>
              <a:rPr lang="en-US" sz="3600" b="1" dirty="0"/>
              <a:t>Psychological First Aid</a:t>
            </a:r>
            <a:endParaRPr lang="en-US" sz="3600" dirty="0"/>
          </a:p>
        </p:txBody>
      </p:sp>
      <p:graphicFrame>
        <p:nvGraphicFramePr>
          <p:cNvPr id="4" name="Diagram 3"/>
          <p:cNvGraphicFramePr/>
          <p:nvPr>
            <p:extLst>
              <p:ext uri="{D42A27DB-BD31-4B8C-83A1-F6EECF244321}">
                <p14:modId xmlns:p14="http://schemas.microsoft.com/office/powerpoint/2010/main" val="669625111"/>
              </p:ext>
            </p:extLst>
          </p:nvPr>
        </p:nvGraphicFramePr>
        <p:xfrm>
          <a:off x="0" y="1770013"/>
          <a:ext cx="11948160" cy="4140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082088" y="5767565"/>
            <a:ext cx="8109912" cy="369332"/>
          </a:xfrm>
          <a:prstGeom prst="rect">
            <a:avLst/>
          </a:prstGeom>
          <a:noFill/>
        </p:spPr>
        <p:txBody>
          <a:bodyPr wrap="none" rtlCol="0">
            <a:spAutoFit/>
          </a:bodyPr>
          <a:lstStyle/>
          <a:p>
            <a:r>
              <a:rPr lang="en-US" dirty="0" err="1"/>
              <a:t>Shultz,J</a:t>
            </a:r>
            <a:r>
              <a:rPr lang="en-US" dirty="0"/>
              <a:t>, Forbes, Disaster Health 2:1, 3–12; January/February/March 2014;  </a:t>
            </a:r>
          </a:p>
        </p:txBody>
      </p:sp>
    </p:spTree>
    <p:extLst>
      <p:ext uri="{BB962C8B-B14F-4D97-AF65-F5344CB8AC3E}">
        <p14:creationId xmlns:p14="http://schemas.microsoft.com/office/powerpoint/2010/main" val="4197976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The Importance of Peers</a:t>
            </a:r>
          </a:p>
        </p:txBody>
      </p:sp>
      <p:sp>
        <p:nvSpPr>
          <p:cNvPr id="3" name="Content Placeholder 2"/>
          <p:cNvSpPr>
            <a:spLocks noGrp="1"/>
          </p:cNvSpPr>
          <p:nvPr>
            <p:ph idx="1"/>
          </p:nvPr>
        </p:nvSpPr>
        <p:spPr>
          <a:xfrm>
            <a:off x="304800" y="2494598"/>
            <a:ext cx="2540000" cy="3377882"/>
          </a:xfrm>
        </p:spPr>
        <p:txBody>
          <a:bodyPr/>
          <a:lstStyle/>
          <a:p>
            <a:pPr marL="0" indent="0">
              <a:buNone/>
            </a:pPr>
            <a:r>
              <a:rPr lang="en-US" sz="2800" b="1" dirty="0"/>
              <a:t>“Buddies”</a:t>
            </a:r>
          </a:p>
          <a:p>
            <a:endParaRPr lang="en-US" sz="2800" b="1" dirty="0"/>
          </a:p>
          <a:p>
            <a:pPr marL="0" indent="0">
              <a:buNone/>
            </a:pPr>
            <a:r>
              <a:rPr lang="en-US" sz="2800" b="1" dirty="0"/>
              <a:t>“Check-in”</a:t>
            </a:r>
          </a:p>
          <a:p>
            <a:pPr marL="0" indent="0">
              <a:buNone/>
            </a:pPr>
            <a:endParaRPr lang="en-US" sz="2800" b="1" dirty="0"/>
          </a:p>
          <a:p>
            <a:pPr marL="0" indent="0">
              <a:buNone/>
            </a:pPr>
            <a:r>
              <a:rPr lang="en-US" sz="2800" b="1" dirty="0"/>
              <a:t>Groups</a:t>
            </a:r>
          </a:p>
          <a:p>
            <a:pPr marL="0" indent="0">
              <a:buNone/>
            </a:pPr>
            <a:endParaRPr lang="en-US" sz="2800" b="1" dirty="0"/>
          </a:p>
          <a:p>
            <a:pPr marL="0" indent="0">
              <a:buNone/>
            </a:pPr>
            <a:endParaRPr lang="en-US" sz="2800" b="1" dirty="0"/>
          </a:p>
        </p:txBody>
      </p:sp>
      <p:pic>
        <p:nvPicPr>
          <p:cNvPr id="5" name="Picture 4" descr="cid:image003.png@01D62F56.DB484D9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82240" y="1417638"/>
            <a:ext cx="9286240" cy="4917440"/>
          </a:xfrm>
          <a:prstGeom prst="rect">
            <a:avLst/>
          </a:prstGeom>
          <a:noFill/>
          <a:ln>
            <a:noFill/>
          </a:ln>
        </p:spPr>
      </p:pic>
      <p:sp>
        <p:nvSpPr>
          <p:cNvPr id="6" name="TextBox 5"/>
          <p:cNvSpPr txBox="1"/>
          <p:nvPr/>
        </p:nvSpPr>
        <p:spPr>
          <a:xfrm>
            <a:off x="5810043" y="6335078"/>
            <a:ext cx="6064352" cy="369332"/>
          </a:xfrm>
          <a:prstGeom prst="rect">
            <a:avLst/>
          </a:prstGeom>
          <a:noFill/>
        </p:spPr>
        <p:txBody>
          <a:bodyPr wrap="none" rtlCol="0">
            <a:spAutoFit/>
          </a:bodyPr>
          <a:lstStyle/>
          <a:p>
            <a:r>
              <a:rPr lang="en-US" dirty="0"/>
              <a:t> </a:t>
            </a:r>
            <a:r>
              <a:rPr lang="en-US" sz="1200" dirty="0"/>
              <a:t> C. Brazeau, M. Soto-Greene, Robert Wood Johnson Medical School Marketing Team</a:t>
            </a:r>
          </a:p>
        </p:txBody>
      </p:sp>
    </p:spTree>
    <p:extLst>
      <p:ext uri="{BB962C8B-B14F-4D97-AF65-F5344CB8AC3E}">
        <p14:creationId xmlns:p14="http://schemas.microsoft.com/office/powerpoint/2010/main" val="824405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340" y="531662"/>
            <a:ext cx="8148320" cy="737215"/>
          </a:xfrm>
        </p:spPr>
        <p:txBody>
          <a:bodyPr/>
          <a:lstStyle/>
          <a:p>
            <a:r>
              <a:rPr lang="en-US" sz="3600" b="1" dirty="0"/>
              <a:t>Culture Post COVID-19</a:t>
            </a:r>
          </a:p>
        </p:txBody>
      </p:sp>
      <p:sp>
        <p:nvSpPr>
          <p:cNvPr id="3" name="Content Placeholder 2"/>
          <p:cNvSpPr>
            <a:spLocks noGrp="1"/>
          </p:cNvSpPr>
          <p:nvPr>
            <p:ph idx="1"/>
          </p:nvPr>
        </p:nvSpPr>
        <p:spPr>
          <a:xfrm>
            <a:off x="203200" y="1013619"/>
            <a:ext cx="10972800" cy="2359501"/>
          </a:xfrm>
        </p:spPr>
        <p:txBody>
          <a:bodyPr/>
          <a:lstStyle/>
          <a:p>
            <a:pPr marL="0" indent="0">
              <a:buNone/>
            </a:pPr>
            <a:endParaRPr lang="en-US" sz="2800" dirty="0"/>
          </a:p>
          <a:p>
            <a:pPr marL="0" indent="0" algn="ctr">
              <a:buNone/>
            </a:pPr>
            <a:r>
              <a:rPr lang="en-US" sz="2800" dirty="0"/>
              <a:t>Brought attention to well-being</a:t>
            </a:r>
          </a:p>
          <a:p>
            <a:pPr marL="0" indent="0" algn="ctr">
              <a:buNone/>
            </a:pPr>
            <a:r>
              <a:rPr lang="en-US" sz="2800" dirty="0"/>
              <a:t>Post-traumatic growth</a:t>
            </a:r>
          </a:p>
          <a:p>
            <a:pPr marL="0" indent="0" algn="ctr">
              <a:buNone/>
            </a:pPr>
            <a:r>
              <a:rPr lang="en-US" sz="2800" dirty="0"/>
              <a:t>Re-evaluation of missions and core values</a:t>
            </a:r>
          </a:p>
          <a:p>
            <a:pPr marL="0" indent="0">
              <a:buNone/>
            </a:pPr>
            <a:endParaRPr lang="en-US" dirty="0"/>
          </a:p>
        </p:txBody>
      </p:sp>
      <p:pic>
        <p:nvPicPr>
          <p:cNvPr id="4" name="Picture 3"/>
          <p:cNvPicPr>
            <a:picLocks noChangeAspect="1"/>
          </p:cNvPicPr>
          <p:nvPr/>
        </p:nvPicPr>
        <p:blipFill>
          <a:blip r:embed="rId3"/>
          <a:stretch>
            <a:fillRect/>
          </a:stretch>
        </p:blipFill>
        <p:spPr>
          <a:xfrm>
            <a:off x="3154694" y="3465791"/>
            <a:ext cx="5597084" cy="2901296"/>
          </a:xfrm>
          <a:prstGeom prst="rect">
            <a:avLst/>
          </a:prstGeom>
        </p:spPr>
      </p:pic>
      <p:sp>
        <p:nvSpPr>
          <p:cNvPr id="5" name="TextBox 4"/>
          <p:cNvSpPr txBox="1"/>
          <p:nvPr/>
        </p:nvSpPr>
        <p:spPr>
          <a:xfrm>
            <a:off x="373380" y="4385547"/>
            <a:ext cx="2600960" cy="1569660"/>
          </a:xfrm>
          <a:prstGeom prst="rect">
            <a:avLst/>
          </a:prstGeom>
          <a:noFill/>
        </p:spPr>
        <p:txBody>
          <a:bodyPr wrap="square" rtlCol="0">
            <a:spAutoFit/>
          </a:bodyPr>
          <a:lstStyle/>
          <a:p>
            <a:pPr algn="ctr"/>
            <a:r>
              <a:rPr lang="en-US" sz="2400" b="1" dirty="0"/>
              <a:t>Sustained Stress</a:t>
            </a:r>
          </a:p>
          <a:p>
            <a:pPr algn="ctr"/>
            <a:r>
              <a:rPr lang="en-US" sz="2400" b="1" dirty="0">
                <a:solidFill>
                  <a:srgbClr val="0070C0"/>
                </a:solidFill>
              </a:rPr>
              <a:t>disrupts status quo</a:t>
            </a:r>
          </a:p>
        </p:txBody>
      </p:sp>
      <p:sp>
        <p:nvSpPr>
          <p:cNvPr id="8" name="TextBox 7"/>
          <p:cNvSpPr txBox="1"/>
          <p:nvPr/>
        </p:nvSpPr>
        <p:spPr>
          <a:xfrm>
            <a:off x="8932132" y="4500941"/>
            <a:ext cx="2715808" cy="830997"/>
          </a:xfrm>
          <a:prstGeom prst="rect">
            <a:avLst/>
          </a:prstGeom>
          <a:noFill/>
        </p:spPr>
        <p:txBody>
          <a:bodyPr wrap="none" rtlCol="0">
            <a:spAutoFit/>
          </a:bodyPr>
          <a:lstStyle/>
          <a:p>
            <a:pPr algn="ctr"/>
            <a:r>
              <a:rPr lang="en-US" sz="2400" b="1" dirty="0"/>
              <a:t>New Initiatives </a:t>
            </a:r>
          </a:p>
          <a:p>
            <a:pPr algn="ctr"/>
            <a:r>
              <a:rPr lang="en-US" sz="2400" b="1" dirty="0">
                <a:solidFill>
                  <a:srgbClr val="0070C0"/>
                </a:solidFill>
              </a:rPr>
              <a:t>can pave the way</a:t>
            </a:r>
          </a:p>
        </p:txBody>
      </p:sp>
      <p:sp>
        <p:nvSpPr>
          <p:cNvPr id="9" name="TextBox 8"/>
          <p:cNvSpPr txBox="1"/>
          <p:nvPr/>
        </p:nvSpPr>
        <p:spPr>
          <a:xfrm>
            <a:off x="3901441" y="6480436"/>
            <a:ext cx="8290559" cy="307777"/>
          </a:xfrm>
          <a:prstGeom prst="rect">
            <a:avLst/>
          </a:prstGeom>
          <a:noFill/>
        </p:spPr>
        <p:txBody>
          <a:bodyPr wrap="square" rtlCol="0">
            <a:spAutoFit/>
          </a:bodyPr>
          <a:lstStyle/>
          <a:p>
            <a:r>
              <a:rPr lang="en-US" sz="1400" dirty="0"/>
              <a:t>Healing the Culture of Medicine Shanafelt et al Mayo Clinic Proc. 2019;94 (8); 1556-1566</a:t>
            </a:r>
          </a:p>
        </p:txBody>
      </p:sp>
    </p:spTree>
    <p:extLst>
      <p:ext uri="{BB962C8B-B14F-4D97-AF65-F5344CB8AC3E}">
        <p14:creationId xmlns:p14="http://schemas.microsoft.com/office/powerpoint/2010/main" val="730698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F36E22-6CBE-44B3-85DB-E77294EA73C3}"/>
              </a:ext>
            </a:extLst>
          </p:cNvPr>
          <p:cNvSpPr txBox="1"/>
          <p:nvPr/>
        </p:nvSpPr>
        <p:spPr>
          <a:xfrm>
            <a:off x="579120" y="3429000"/>
            <a:ext cx="11033760" cy="1692771"/>
          </a:xfrm>
          <a:prstGeom prst="rect">
            <a:avLst/>
          </a:prstGeom>
          <a:noFill/>
        </p:spPr>
        <p:txBody>
          <a:bodyPr wrap="square">
            <a:spAutoFit/>
          </a:bodyPr>
          <a:lstStyle/>
          <a:p>
            <a:pPr algn="ctr"/>
            <a:r>
              <a:rPr lang="fr-FR" sz="4000" dirty="0"/>
              <a:t>Go to: </a:t>
            </a:r>
            <a:r>
              <a:rPr lang="fr-FR" sz="4000" dirty="0">
                <a:hlinkClick r:id="rId2"/>
              </a:rPr>
              <a:t>www.menti.com</a:t>
            </a:r>
            <a:r>
              <a:rPr lang="fr-FR" sz="4000" dirty="0"/>
              <a:t> </a:t>
            </a:r>
          </a:p>
          <a:p>
            <a:pPr algn="ctr"/>
            <a:endParaRPr lang="fr-FR" sz="2000" dirty="0"/>
          </a:p>
          <a:p>
            <a:pPr algn="ctr"/>
            <a:r>
              <a:rPr lang="fr-FR" sz="4000" dirty="0"/>
              <a:t>Enter code: </a:t>
            </a:r>
            <a:r>
              <a:rPr lang="fr-FR" sz="4000" b="1" dirty="0"/>
              <a:t> 29 54 6</a:t>
            </a:r>
            <a:endParaRPr lang="en-US" sz="4000" dirty="0"/>
          </a:p>
        </p:txBody>
      </p:sp>
      <p:pic>
        <p:nvPicPr>
          <p:cNvPr id="1026" name="Picture 2" descr="New Look; Same Menti - Mentimeter">
            <a:extLst>
              <a:ext uri="{FF2B5EF4-FFF2-40B4-BE49-F238E27FC236}">
                <a16:creationId xmlns:a16="http://schemas.microsoft.com/office/drawing/2014/main" id="{C447FC66-AFCA-4B5E-A385-D4C10F941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7472" y="919900"/>
            <a:ext cx="5676733" cy="2179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607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60D2D-EA20-D444-9A6C-E980761EC5E6}"/>
              </a:ext>
            </a:extLst>
          </p:cNvPr>
          <p:cNvSpPr>
            <a:spLocks noGrp="1"/>
          </p:cNvSpPr>
          <p:nvPr>
            <p:ph type="title"/>
          </p:nvPr>
        </p:nvSpPr>
        <p:spPr/>
        <p:txBody>
          <a:bodyPr/>
          <a:lstStyle/>
          <a:p>
            <a:endParaRPr lang="en-US"/>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3" name="Add-in 2" title="Mentimeter - Interactive Presentations">
                <a:extLst>
                  <a:ext uri="{FF2B5EF4-FFF2-40B4-BE49-F238E27FC236}">
                    <a16:creationId xmlns:a16="http://schemas.microsoft.com/office/drawing/2014/main" id="{C1E41AEF-9346-BF40-A188-DD551A8B44F9}"/>
                  </a:ext>
                </a:extLst>
              </p:cNvPr>
              <p:cNvGraphicFramePr>
                <a:graphicFrameLocks noGrp="1"/>
              </p:cNvGraphicFramePr>
              <p:nvPr/>
            </p:nvGraphicFramePr>
            <p:xfrm>
              <a:off x="0" y="731564"/>
              <a:ext cx="11966028" cy="5811126"/>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3" name="Add-in 2" title="Mentimeter - Interactive Presentations">
                <a:extLst>
                  <a:ext uri="{FF2B5EF4-FFF2-40B4-BE49-F238E27FC236}">
                    <a16:creationId xmlns:a16="http://schemas.microsoft.com/office/drawing/2014/main" id="{C1E41AEF-9346-BF40-A188-DD551A8B44F9}"/>
                  </a:ext>
                </a:extLst>
              </p:cNvPr>
              <p:cNvPicPr>
                <a:picLocks noGrp="1" noRot="1" noChangeAspect="1" noMove="1" noResize="1" noEditPoints="1" noAdjustHandles="1" noChangeArrowheads="1" noChangeShapeType="1"/>
              </p:cNvPicPr>
              <p:nvPr/>
            </p:nvPicPr>
            <p:blipFill>
              <a:blip r:embed="rId4"/>
              <a:stretch>
                <a:fillRect/>
              </a:stretch>
            </p:blipFill>
            <p:spPr>
              <a:xfrm>
                <a:off x="0" y="731564"/>
                <a:ext cx="11966028" cy="5811126"/>
              </a:xfrm>
              <a:prstGeom prst="rect">
                <a:avLst/>
              </a:prstGeom>
            </p:spPr>
          </p:pic>
        </mc:Fallback>
      </mc:AlternateContent>
    </p:spTree>
    <p:extLst>
      <p:ext uri="{BB962C8B-B14F-4D97-AF65-F5344CB8AC3E}">
        <p14:creationId xmlns:p14="http://schemas.microsoft.com/office/powerpoint/2010/main" val="2418860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496" y="562709"/>
            <a:ext cx="10928838" cy="1294545"/>
          </a:xfrm>
        </p:spPr>
        <p:txBody>
          <a:bodyPr/>
          <a:lstStyle/>
          <a:p>
            <a:pPr algn="ctr"/>
            <a:r>
              <a:rPr lang="en-US" sz="3600" b="1" dirty="0"/>
              <a:t> </a:t>
            </a:r>
            <a:br>
              <a:rPr lang="en-US" sz="3600" b="1" dirty="0"/>
            </a:br>
            <a:br>
              <a:rPr lang="en-US" sz="3600" b="1" dirty="0"/>
            </a:br>
            <a:br>
              <a:rPr lang="en-US" sz="3600" b="1" dirty="0"/>
            </a:br>
            <a:br>
              <a:rPr lang="en-US" sz="3600" b="1" dirty="0"/>
            </a:br>
            <a:br>
              <a:rPr lang="en-US" sz="3600" b="1" dirty="0"/>
            </a:br>
            <a:br>
              <a:rPr lang="en-US" sz="3600" b="1" dirty="0"/>
            </a:br>
            <a:endParaRPr lang="en-US" sz="3600" b="1" dirty="0"/>
          </a:p>
        </p:txBody>
      </p:sp>
      <p:pic>
        <p:nvPicPr>
          <p:cNvPr id="29698" name="Picture 2" descr="selective focus photo of plants against the sun"/>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520440" y="2533588"/>
            <a:ext cx="5109210" cy="42329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88556" y="855651"/>
            <a:ext cx="5230919" cy="1384995"/>
          </a:xfrm>
          <a:prstGeom prst="rect">
            <a:avLst/>
          </a:prstGeom>
          <a:noFill/>
        </p:spPr>
        <p:txBody>
          <a:bodyPr wrap="none" rtlCol="0">
            <a:spAutoFit/>
          </a:bodyPr>
          <a:lstStyle/>
          <a:p>
            <a:pPr algn="ctr"/>
            <a:r>
              <a:rPr lang="en-US" sz="2800" b="1" dirty="0"/>
              <a:t>QUESTIONS?</a:t>
            </a:r>
          </a:p>
          <a:p>
            <a:pPr algn="ctr"/>
            <a:endParaRPr lang="en-US" sz="2800" b="1" dirty="0"/>
          </a:p>
          <a:p>
            <a:pPr algn="ctr"/>
            <a:r>
              <a:rPr lang="en-US" sz="2800" b="1" dirty="0"/>
              <a:t>chantal.brazeau@rutgers.edu</a:t>
            </a:r>
          </a:p>
        </p:txBody>
      </p:sp>
    </p:spTree>
    <p:extLst>
      <p:ext uri="{BB962C8B-B14F-4D97-AF65-F5344CB8AC3E}">
        <p14:creationId xmlns:p14="http://schemas.microsoft.com/office/powerpoint/2010/main" val="306265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8015" y="645133"/>
            <a:ext cx="8060265" cy="2646878"/>
          </a:xfrm>
          <a:prstGeom prst="rect">
            <a:avLst/>
          </a:prstGeom>
        </p:spPr>
        <p:txBody>
          <a:bodyPr wrap="square">
            <a:spAutoFit/>
          </a:bodyPr>
          <a:lstStyle/>
          <a:p>
            <a:pPr algn="ctr"/>
            <a:r>
              <a:rPr lang="en-US" sz="3600" b="1" dirty="0">
                <a:solidFill>
                  <a:srgbClr val="000000"/>
                </a:solidFill>
                <a:latin typeface="Calibri" panose="020F0502020204030204" pitchFamily="34" charset="0"/>
              </a:rPr>
              <a:t>Culture cannot be “implemented”, it has to be lived and breathed</a:t>
            </a:r>
          </a:p>
          <a:p>
            <a:pPr algn="ctr"/>
            <a:endParaRPr lang="en-US" sz="3600" b="1" dirty="0">
              <a:solidFill>
                <a:srgbClr val="000000"/>
              </a:solidFill>
              <a:latin typeface="Calibri" panose="020F0502020204030204" pitchFamily="34" charset="0"/>
            </a:endParaRPr>
          </a:p>
          <a:p>
            <a:pPr algn="ctr"/>
            <a:r>
              <a:rPr lang="en-US" sz="3600" b="1" dirty="0">
                <a:solidFill>
                  <a:srgbClr val="000000"/>
                </a:solidFill>
                <a:latin typeface="Calibri" panose="020F0502020204030204" pitchFamily="34" charset="0"/>
              </a:rPr>
              <a:t>Culture is built one person at a time</a:t>
            </a:r>
          </a:p>
          <a:p>
            <a:pPr algn="ctr"/>
            <a:r>
              <a:rPr lang="en-US" sz="1000" b="1" dirty="0">
                <a:solidFill>
                  <a:srgbClr val="000000"/>
                </a:solidFill>
                <a:latin typeface="Calibri" panose="020F0502020204030204" pitchFamily="34" charset="0"/>
              </a:rPr>
              <a:t>													</a:t>
            </a:r>
            <a:r>
              <a:rPr lang="en-US" sz="1200" b="1" dirty="0">
                <a:solidFill>
                  <a:srgbClr val="000000"/>
                </a:solidFill>
                <a:latin typeface="Calibri" panose="020F0502020204030204" pitchFamily="34" charset="0"/>
              </a:rPr>
              <a:t>O’Malley, Baker; Organizations for People</a:t>
            </a:r>
            <a:endParaRPr lang="en-US" sz="1200" b="1" dirty="0"/>
          </a:p>
        </p:txBody>
      </p:sp>
      <p:pic>
        <p:nvPicPr>
          <p:cNvPr id="1026" name="Picture 2" descr="female hospi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4675" y="3566795"/>
            <a:ext cx="4000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368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F36E22-6CBE-44B3-85DB-E77294EA73C3}"/>
              </a:ext>
            </a:extLst>
          </p:cNvPr>
          <p:cNvSpPr txBox="1"/>
          <p:nvPr/>
        </p:nvSpPr>
        <p:spPr>
          <a:xfrm>
            <a:off x="579120" y="3429000"/>
            <a:ext cx="11033760" cy="1692771"/>
          </a:xfrm>
          <a:prstGeom prst="rect">
            <a:avLst/>
          </a:prstGeom>
          <a:noFill/>
        </p:spPr>
        <p:txBody>
          <a:bodyPr wrap="square">
            <a:spAutoFit/>
          </a:bodyPr>
          <a:lstStyle/>
          <a:p>
            <a:pPr algn="ctr"/>
            <a:r>
              <a:rPr lang="fr-FR" sz="4000" dirty="0"/>
              <a:t>Go to: </a:t>
            </a:r>
            <a:r>
              <a:rPr lang="fr-FR" sz="4000" dirty="0">
                <a:hlinkClick r:id="rId3"/>
              </a:rPr>
              <a:t>www.menti.com</a:t>
            </a:r>
            <a:r>
              <a:rPr lang="fr-FR" sz="4000" dirty="0"/>
              <a:t> </a:t>
            </a:r>
          </a:p>
          <a:p>
            <a:pPr algn="ctr"/>
            <a:endParaRPr lang="fr-FR" sz="2000" dirty="0"/>
          </a:p>
          <a:p>
            <a:pPr algn="ctr"/>
            <a:r>
              <a:rPr lang="fr-FR" sz="4000" dirty="0"/>
              <a:t>Enter code: </a:t>
            </a:r>
            <a:r>
              <a:rPr lang="fr-FR" sz="4000" b="1" dirty="0"/>
              <a:t>29 54 6</a:t>
            </a:r>
            <a:endParaRPr lang="en-US" sz="4000" dirty="0"/>
          </a:p>
        </p:txBody>
      </p:sp>
      <p:pic>
        <p:nvPicPr>
          <p:cNvPr id="1026" name="Picture 2" descr="New Look; Same Menti - Mentimeter">
            <a:extLst>
              <a:ext uri="{FF2B5EF4-FFF2-40B4-BE49-F238E27FC236}">
                <a16:creationId xmlns:a16="http://schemas.microsoft.com/office/drawing/2014/main" id="{C447FC66-AFCA-4B5E-A385-D4C10F9417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7472" y="919900"/>
            <a:ext cx="5676733" cy="2179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394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Add-in 3" title="Mentimeter - Interactive Presentations">
                <a:extLst>
                  <a:ext uri="{FF2B5EF4-FFF2-40B4-BE49-F238E27FC236}">
                    <a16:creationId xmlns:a16="http://schemas.microsoft.com/office/drawing/2014/main" id="{B6FBB6E9-43FA-E542-A1A9-4B83BBE3D551}"/>
                  </a:ext>
                </a:extLst>
              </p:cNvPr>
              <p:cNvGraphicFramePr>
                <a:graphicFrameLocks noGrp="1"/>
              </p:cNvGraphicFramePr>
              <p:nvPr/>
            </p:nvGraphicFramePr>
            <p:xfrm>
              <a:off x="126124" y="835570"/>
              <a:ext cx="11871435" cy="5580995"/>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4" name="Add-in 3" title="Mentimeter - Interactive Presentations">
                <a:extLst>
                  <a:ext uri="{FF2B5EF4-FFF2-40B4-BE49-F238E27FC236}">
                    <a16:creationId xmlns:a16="http://schemas.microsoft.com/office/drawing/2014/main" id="{B6FBB6E9-43FA-E542-A1A9-4B83BBE3D551}"/>
                  </a:ext>
                </a:extLst>
              </p:cNvPr>
              <p:cNvPicPr>
                <a:picLocks noGrp="1" noRot="1" noChangeAspect="1" noMove="1" noResize="1" noEditPoints="1" noAdjustHandles="1" noChangeArrowheads="1" noChangeShapeType="1"/>
              </p:cNvPicPr>
              <p:nvPr/>
            </p:nvPicPr>
            <p:blipFill>
              <a:blip r:embed="rId4"/>
              <a:stretch>
                <a:fillRect/>
              </a:stretch>
            </p:blipFill>
            <p:spPr>
              <a:xfrm>
                <a:off x="126124" y="835570"/>
                <a:ext cx="11871435" cy="5580995"/>
              </a:xfrm>
              <a:prstGeom prst="rect">
                <a:avLst/>
              </a:prstGeom>
            </p:spPr>
          </p:pic>
        </mc:Fallback>
      </mc:AlternateContent>
    </p:spTree>
    <p:extLst>
      <p:ext uri="{BB962C8B-B14F-4D97-AF65-F5344CB8AC3E}">
        <p14:creationId xmlns:p14="http://schemas.microsoft.com/office/powerpoint/2010/main" val="1664473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Add-in 3" title="Mentimeter - Interactive Presentations">
                <a:extLst>
                  <a:ext uri="{FF2B5EF4-FFF2-40B4-BE49-F238E27FC236}">
                    <a16:creationId xmlns:a16="http://schemas.microsoft.com/office/drawing/2014/main" id="{B6FBB6E9-43FA-E542-A1A9-4B83BBE3D551}"/>
                  </a:ext>
                </a:extLst>
              </p:cNvPr>
              <p:cNvGraphicFramePr>
                <a:graphicFrameLocks noGrp="1"/>
              </p:cNvGraphicFramePr>
              <p:nvPr/>
            </p:nvGraphicFramePr>
            <p:xfrm>
              <a:off x="126124" y="835570"/>
              <a:ext cx="11871435" cy="5580995"/>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4" name="Add-in 3" title="Mentimeter - Interactive Presentations">
                <a:extLst>
                  <a:ext uri="{FF2B5EF4-FFF2-40B4-BE49-F238E27FC236}">
                    <a16:creationId xmlns:a16="http://schemas.microsoft.com/office/drawing/2014/main" id="{B6FBB6E9-43FA-E542-A1A9-4B83BBE3D551}"/>
                  </a:ext>
                </a:extLst>
              </p:cNvPr>
              <p:cNvPicPr>
                <a:picLocks noGrp="1" noRot="1" noChangeAspect="1" noMove="1" noResize="1" noEditPoints="1" noAdjustHandles="1" noChangeArrowheads="1" noChangeShapeType="1"/>
              </p:cNvPicPr>
              <p:nvPr/>
            </p:nvPicPr>
            <p:blipFill>
              <a:blip r:embed="rId4"/>
              <a:stretch>
                <a:fillRect/>
              </a:stretch>
            </p:blipFill>
            <p:spPr>
              <a:xfrm>
                <a:off x="126124" y="835570"/>
                <a:ext cx="11871435" cy="5580995"/>
              </a:xfrm>
              <a:prstGeom prst="rect">
                <a:avLst/>
              </a:prstGeom>
            </p:spPr>
          </p:pic>
        </mc:Fallback>
      </mc:AlternateContent>
    </p:spTree>
    <p:extLst>
      <p:ext uri="{BB962C8B-B14F-4D97-AF65-F5344CB8AC3E}">
        <p14:creationId xmlns:p14="http://schemas.microsoft.com/office/powerpoint/2010/main" val="141576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5697C8-AF83-4BC2-AA53-0F12C3866249}"/>
              </a:ext>
            </a:extLst>
          </p:cNvPr>
          <p:cNvSpPr>
            <a:spLocks noGrp="1"/>
          </p:cNvSpPr>
          <p:nvPr>
            <p:ph type="title"/>
          </p:nvPr>
        </p:nvSpPr>
        <p:spPr>
          <a:xfrm>
            <a:off x="608692" y="1014072"/>
            <a:ext cx="11278508" cy="1210968"/>
          </a:xfrm>
        </p:spPr>
        <p:txBody>
          <a:bodyPr/>
          <a:lstStyle/>
          <a:p>
            <a:pPr algn="ct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are three words that come to mind to describe the culture you would like to see at </a:t>
            </a:r>
            <a:r>
              <a:rPr lang="en-US" sz="3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your organization</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200" dirty="0"/>
          </a:p>
        </p:txBody>
      </p:sp>
      <p:sp>
        <p:nvSpPr>
          <p:cNvPr id="2" name="TextBox 1">
            <a:extLst>
              <a:ext uri="{FF2B5EF4-FFF2-40B4-BE49-F238E27FC236}">
                <a16:creationId xmlns:a16="http://schemas.microsoft.com/office/drawing/2014/main" id="{CA7F079C-427D-4C1F-80CA-12DDDEACF58D}"/>
              </a:ext>
            </a:extLst>
          </p:cNvPr>
          <p:cNvSpPr txBox="1"/>
          <p:nvPr/>
        </p:nvSpPr>
        <p:spPr>
          <a:xfrm>
            <a:off x="3116651" y="644740"/>
            <a:ext cx="6096000" cy="369332"/>
          </a:xfrm>
          <a:prstGeom prst="rect">
            <a:avLst/>
          </a:prstGeom>
          <a:noFill/>
        </p:spPr>
        <p:txBody>
          <a:bodyPr wrap="square">
            <a:spAutoFit/>
          </a:bodyPr>
          <a:lstStyle/>
          <a:p>
            <a:pPr algn="ctr"/>
            <a:r>
              <a:rPr lang="fr-FR" sz="1800" dirty="0">
                <a:hlinkClick r:id="rId3"/>
              </a:rPr>
              <a:t>www.menti.com</a:t>
            </a:r>
            <a:r>
              <a:rPr lang="fr-FR" sz="1800" dirty="0"/>
              <a:t>, enter code </a:t>
            </a:r>
            <a:r>
              <a:rPr lang="fr-FR" sz="1800" b="1" dirty="0"/>
              <a:t> </a:t>
            </a:r>
            <a:endParaRPr lang="en-US" dirty="0"/>
          </a:p>
        </p:txBody>
      </p:sp>
      <p:pic>
        <p:nvPicPr>
          <p:cNvPr id="4" name="Picture 3" descr="Timeline&#10;&#10;Description automatically generated">
            <a:extLst>
              <a:ext uri="{FF2B5EF4-FFF2-40B4-BE49-F238E27FC236}">
                <a16:creationId xmlns:a16="http://schemas.microsoft.com/office/drawing/2014/main" id="{05036544-108A-4860-AC11-3BB2217491B1}"/>
              </a:ext>
            </a:extLst>
          </p:cNvPr>
          <p:cNvPicPr>
            <a:picLocks noChangeAspect="1"/>
          </p:cNvPicPr>
          <p:nvPr/>
        </p:nvPicPr>
        <p:blipFill rotWithShape="1">
          <a:blip r:embed="rId4">
            <a:extLst>
              <a:ext uri="{28A0092B-C50C-407E-A947-70E740481C1C}">
                <a14:useLocalDpi xmlns:a14="http://schemas.microsoft.com/office/drawing/2010/main" val="0"/>
              </a:ext>
            </a:extLst>
          </a:blip>
          <a:srcRect l="6124" t="5712" r="5758" b="6238"/>
          <a:stretch/>
        </p:blipFill>
        <p:spPr>
          <a:xfrm>
            <a:off x="2142879" y="2225040"/>
            <a:ext cx="7787049" cy="4754880"/>
          </a:xfrm>
          <a:prstGeom prst="rect">
            <a:avLst/>
          </a:prstGeom>
        </p:spPr>
      </p:pic>
    </p:spTree>
    <p:extLst>
      <p:ext uri="{BB962C8B-B14F-4D97-AF65-F5344CB8AC3E}">
        <p14:creationId xmlns:p14="http://schemas.microsoft.com/office/powerpoint/2010/main" val="908830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3302" y="-166841"/>
            <a:ext cx="8629649" cy="808039"/>
          </a:xfrm>
        </p:spPr>
        <p:txBody>
          <a:bodyPr/>
          <a:lstStyle/>
          <a:p>
            <a:r>
              <a:rPr lang="en-US" sz="3200" b="1" dirty="0"/>
              <a:t>What it Means to be Well </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2567" y="793631"/>
            <a:ext cx="11490384" cy="5704936"/>
          </a:xfrm>
        </p:spPr>
      </p:pic>
    </p:spTree>
    <p:extLst>
      <p:ext uri="{BB962C8B-B14F-4D97-AF65-F5344CB8AC3E}">
        <p14:creationId xmlns:p14="http://schemas.microsoft.com/office/powerpoint/2010/main" val="1363755564"/>
      </p:ext>
    </p:extLst>
  </p:cSld>
  <p:clrMapOvr>
    <a:masterClrMapping/>
  </p:clrMapOvr>
  <mc:AlternateContent xmlns:mc="http://schemas.openxmlformats.org/markup-compatibility/2006" xmlns:p14="http://schemas.microsoft.com/office/powerpoint/2010/main">
    <mc:Choice Requires="p14">
      <p:transition spd="slow" p14:dur="2000" advTm="6313"/>
    </mc:Choice>
    <mc:Fallback xmlns="">
      <p:transition spd="slow" advTm="6313"/>
    </mc:Fallback>
  </mc:AlternateContent>
</p:sld>
</file>

<file path=ppt/theme/theme1.xml><?xml version="1.0" encoding="utf-8"?>
<a:theme xmlns:a="http://schemas.openxmlformats.org/drawingml/2006/main" name="RU_template_SHIELD_RBHS">
  <a:themeElements>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_Template_Verdana_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3" id="{4135E59D-05E5-C847-A096-3500040F9E65}" vid="{911F9981-630E-C945-86D4-EDA04471F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6.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7.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25.png"/></Relationships>
</file>

<file path=ppt/webextensions/webextension1.xml><?xml version="1.0" encoding="utf-8"?>
<we:webextension xmlns:we="http://schemas.microsoft.com/office/webextensions/webextension/2010/11" id="{D5D52A5E-6CC4-5549-8312-5367388D231A}">
  <we:reference id="wa104379261" version="3.0.1.9" store="en-US" storeType="OMEX"/>
  <we:alternateReferences>
    <we:reference id="wa104379261" version="3.0.1.9" store="wa104379261" storeType="OMEX"/>
  </we:alternateReferences>
  <we:properties>
    <we:property name="mentimeter-slide" value="{&quot;seriesId&quot;:&quot;ce8c05e1014724e279f06f1bc43229f9&quot;,&quot;questionId&quot;:&quot;e1f6c38fb791&quot;,&quot;link&quot;:&quot;https://www.mentimeter.com/s/ce8c05e1014724e279f06f1bc43229f9/e1f6c38fb791&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D5D52A5E-6CC4-5549-8312-5367388D231A}">
  <we:reference id="wa104379261" version="3.0.1.9" store="en-US" storeType="OMEX"/>
  <we:alternateReferences>
    <we:reference id="wa104379261" version="3.0.1.9" store="wa104379261" storeType="OMEX"/>
  </we:alternateReferences>
  <we:properties>
    <we:property name="mentimeter-slide" value="{&quot;seriesId&quot;:&quot;ce8c05e1014724e279f06f1bc43229f9&quot;,&quot;questionId&quot;:&quot;e1f6c38fb791&quot;,&quot;link&quot;:&quot;https://www.mentimeter.com/s/ce8c05e1014724e279f06f1bc43229f9/e1f6c38fb791&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87D0735B-848E-C346-98C5-12E03ED6B7C9}">
  <we:reference id="wa104379261" version="3.0.1.9" store="en-US" storeType="OMEX"/>
  <we:alternateReferences>
    <we:reference id="wa104379261" version="3.0.1.9" store="wa104379261" storeType="OMEX"/>
  </we:alternateReferences>
  <we:properties>
    <we:property name="mentimeter-slide" value="{&quot;seriesId&quot;:&quot;ce8c05e1014724e279f06f1bc43229f9&quot;,&quot;questionId&quot;:&quot;7e95175b8e70&quot;,&quot;link&quot;:&quot;https://www.mentimeter.com/s/ce8c05e1014724e279f06f1bc43229f9/7e95175b8e70&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Presentation4</Template>
  <TotalTime>55901</TotalTime>
  <Words>3378</Words>
  <Application>Microsoft Macintosh PowerPoint</Application>
  <PresentationFormat>Widescreen</PresentationFormat>
  <Paragraphs>452</Paragraphs>
  <Slides>35</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Times New Roman</vt:lpstr>
      <vt:lpstr>RU_template_SHIELD_RBHS</vt:lpstr>
      <vt:lpstr>  Well-being: Impacting Culture Now and Moving Forward   </vt:lpstr>
      <vt:lpstr>Objectives</vt:lpstr>
      <vt:lpstr>PowerPoint Presentation</vt:lpstr>
      <vt:lpstr>PowerPoint Presentation</vt:lpstr>
      <vt:lpstr>PowerPoint Presentation</vt:lpstr>
      <vt:lpstr>PowerPoint Presentation</vt:lpstr>
      <vt:lpstr>PowerPoint Presentation</vt:lpstr>
      <vt:lpstr>“What are three words that come to mind to describe the culture you would like to see at your organization?”</vt:lpstr>
      <vt:lpstr>What it Means to be Well </vt:lpstr>
      <vt:lpstr>Our Culture: Stated Values vs. our Reality</vt:lpstr>
      <vt:lpstr>Our Culture: Stated Values vs. our Reality</vt:lpstr>
      <vt:lpstr>PowerPoint Presentation</vt:lpstr>
      <vt:lpstr>PowerPoint Presentation</vt:lpstr>
      <vt:lpstr>What Causes Survival Anxiety at your Organization?</vt:lpstr>
      <vt:lpstr>PowerPoint Presentation</vt:lpstr>
      <vt:lpstr>PowerPoint Presentation</vt:lpstr>
      <vt:lpstr>PowerPoint Presentation</vt:lpstr>
      <vt:lpstr>Leadership  </vt:lpstr>
      <vt:lpstr>Recognize/appreciate   Develop/ find meaning   </vt:lpstr>
      <vt:lpstr>Involve people in solutions, problem-solving, goal setting  Communicate transparently  Be inclusive- appreciate different view points    </vt:lpstr>
      <vt:lpstr>Collegiality and Peer Support</vt:lpstr>
      <vt:lpstr>A Moment of Silence</vt:lpstr>
      <vt:lpstr>Psychological Safety during Virtual Meetings</vt:lpstr>
      <vt:lpstr>PowerPoint Presentation</vt:lpstr>
      <vt:lpstr>PowerPoint Presentation</vt:lpstr>
      <vt:lpstr>  A Culture of Compassion/Valuation  </vt:lpstr>
      <vt:lpstr>The Challenge of Efficiency of Practice</vt:lpstr>
      <vt:lpstr>Holding a Wellness Meeting in your Department</vt:lpstr>
      <vt:lpstr>PowerPoint Presentation</vt:lpstr>
      <vt:lpstr>PowerPoint Presentation</vt:lpstr>
      <vt:lpstr>The Importance of Peers</vt:lpstr>
      <vt:lpstr>Culture Post COVID-19</vt:lpstr>
      <vt:lpstr>PowerPoint Presentation</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Findley</dc:creator>
  <cp:lastModifiedBy>STFM_Staff_Mac</cp:lastModifiedBy>
  <cp:revision>492</cp:revision>
  <cp:lastPrinted>2021-01-30T18:26:16Z</cp:lastPrinted>
  <dcterms:created xsi:type="dcterms:W3CDTF">2018-02-01T21:23:45Z</dcterms:created>
  <dcterms:modified xsi:type="dcterms:W3CDTF">2021-02-20T20:30:48Z</dcterms:modified>
</cp:coreProperties>
</file>